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4"/>
  </p:sldMasterIdLst>
  <p:notesMasterIdLst>
    <p:notesMasterId r:id="rId27"/>
  </p:notesMasterIdLst>
  <p:sldIdLst>
    <p:sldId id="256" r:id="rId5"/>
    <p:sldId id="265" r:id="rId6"/>
    <p:sldId id="258" r:id="rId7"/>
    <p:sldId id="270" r:id="rId8"/>
    <p:sldId id="268" r:id="rId9"/>
    <p:sldId id="266" r:id="rId10"/>
    <p:sldId id="267" r:id="rId11"/>
    <p:sldId id="276" r:id="rId12"/>
    <p:sldId id="261" r:id="rId13"/>
    <p:sldId id="264" r:id="rId14"/>
    <p:sldId id="259" r:id="rId15"/>
    <p:sldId id="272" r:id="rId16"/>
    <p:sldId id="273" r:id="rId17"/>
    <p:sldId id="277" r:id="rId18"/>
    <p:sldId id="260" r:id="rId19"/>
    <p:sldId id="274" r:id="rId20"/>
    <p:sldId id="278" r:id="rId21"/>
    <p:sldId id="269" r:id="rId22"/>
    <p:sldId id="262" r:id="rId23"/>
    <p:sldId id="275" r:id="rId24"/>
    <p:sldId id="279" r:id="rId25"/>
    <p:sldId id="26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11" autoAdjust="0"/>
    <p:restoredTop sz="89932" autoAdjust="0"/>
  </p:normalViewPr>
  <p:slideViewPr>
    <p:cSldViewPr snapToGrid="0">
      <p:cViewPr varScale="1">
        <p:scale>
          <a:sx n="191" d="100"/>
          <a:sy n="191" d="100"/>
        </p:scale>
        <p:origin x="39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655723-09B2-4551-9F9B-3C000B54F7D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96DA89B7-7E0E-42BB-96C0-35850B2C2E45}">
      <dgm:prSet/>
      <dgm:spPr/>
      <dgm:t>
        <a:bodyPr/>
        <a:lstStyle/>
        <a:p>
          <a:r>
            <a:rPr lang="cy-GB" noProof="0" dirty="0"/>
            <a:t>A yw ein syniadau’n unigryw ac yn feiddgar? </a:t>
          </a:r>
          <a:endParaRPr lang="en-US" dirty="0"/>
        </a:p>
      </dgm:t>
    </dgm:pt>
    <dgm:pt modelId="{0751ECAF-C45B-4913-9A40-45812D4C8546}" type="parTrans" cxnId="{BE121F48-DEBC-4C06-96D4-ED94137181F0}">
      <dgm:prSet/>
      <dgm:spPr/>
      <dgm:t>
        <a:bodyPr/>
        <a:lstStyle/>
        <a:p>
          <a:endParaRPr lang="en-US"/>
        </a:p>
      </dgm:t>
    </dgm:pt>
    <dgm:pt modelId="{1B089E21-1AC2-4EDB-944A-90DD7111C692}" type="sibTrans" cxnId="{BE121F48-DEBC-4C06-96D4-ED94137181F0}">
      <dgm:prSet/>
      <dgm:spPr/>
      <dgm:t>
        <a:bodyPr/>
        <a:lstStyle/>
        <a:p>
          <a:endParaRPr lang="en-US"/>
        </a:p>
      </dgm:t>
    </dgm:pt>
    <dgm:pt modelId="{E921C7BC-1AA4-43E5-A877-3586EC555009}">
      <dgm:prSet/>
      <dgm:spPr/>
      <dgm:t>
        <a:bodyPr/>
        <a:lstStyle/>
        <a:p>
          <a:r>
            <a:rPr lang="cy-GB" noProof="0" dirty="0"/>
            <a:t>Allwn ni fynd â phethau gam ymhellach?</a:t>
          </a:r>
          <a:endParaRPr lang="en-US" dirty="0"/>
        </a:p>
      </dgm:t>
    </dgm:pt>
    <dgm:pt modelId="{B8279744-8D32-46B6-A986-8F2C206B12E2}" type="parTrans" cxnId="{10C16306-E174-4305-BDC5-62DE7BAC5D42}">
      <dgm:prSet/>
      <dgm:spPr/>
      <dgm:t>
        <a:bodyPr/>
        <a:lstStyle/>
        <a:p>
          <a:endParaRPr lang="en-US"/>
        </a:p>
      </dgm:t>
    </dgm:pt>
    <dgm:pt modelId="{DB735128-1970-4D93-ACBD-BF57D8BF5910}" type="sibTrans" cxnId="{10C16306-E174-4305-BDC5-62DE7BAC5D42}">
      <dgm:prSet/>
      <dgm:spPr/>
      <dgm:t>
        <a:bodyPr/>
        <a:lstStyle/>
        <a:p>
          <a:endParaRPr lang="en-US"/>
        </a:p>
      </dgm:t>
    </dgm:pt>
    <dgm:pt modelId="{B0DFE22E-F2FF-4771-ADB9-820B364FA57E}">
      <dgm:prSet/>
      <dgm:spPr/>
      <dgm:t>
        <a:bodyPr/>
        <a:lstStyle/>
        <a:p>
          <a:r>
            <a:rPr lang="cy-GB" noProof="0" dirty="0"/>
            <a:t>Allwn ni ddylanwadu ar eraill?</a:t>
          </a:r>
          <a:endParaRPr lang="en-US" b="1" dirty="0"/>
        </a:p>
      </dgm:t>
    </dgm:pt>
    <dgm:pt modelId="{F2BBF998-FE54-4C6A-B88C-02D414B97073}" type="parTrans" cxnId="{B7CE80E3-C922-4421-96B8-C3D2A65BAC98}">
      <dgm:prSet/>
      <dgm:spPr/>
      <dgm:t>
        <a:bodyPr/>
        <a:lstStyle/>
        <a:p>
          <a:endParaRPr lang="en-US"/>
        </a:p>
      </dgm:t>
    </dgm:pt>
    <dgm:pt modelId="{7B24A3AD-48CC-4E3C-90CE-78A5E15E17BE}" type="sibTrans" cxnId="{B7CE80E3-C922-4421-96B8-C3D2A65BAC98}">
      <dgm:prSet/>
      <dgm:spPr/>
      <dgm:t>
        <a:bodyPr/>
        <a:lstStyle/>
        <a:p>
          <a:endParaRPr lang="en-US"/>
        </a:p>
      </dgm:t>
    </dgm:pt>
    <dgm:pt modelId="{F348BEC5-E737-4DBF-893D-06329D2F8409}">
      <dgm:prSet/>
      <dgm:spPr/>
      <dgm:t>
        <a:bodyPr/>
        <a:lstStyle/>
        <a:p>
          <a:r>
            <a:rPr lang="cy-GB" noProof="0" dirty="0"/>
            <a:t>Sut y gallwn sicrhau ein bod yn cyflawni’r hyn yr ydym wedi cytuno i’w wneud?</a:t>
          </a:r>
          <a:endParaRPr lang="en-US" dirty="0"/>
        </a:p>
      </dgm:t>
    </dgm:pt>
    <dgm:pt modelId="{C333AB4F-0EF3-4451-AE7A-D06EE51CE06C}" type="parTrans" cxnId="{A19FB21A-7EEB-4F34-81BE-52481D6EB25C}">
      <dgm:prSet/>
      <dgm:spPr/>
      <dgm:t>
        <a:bodyPr/>
        <a:lstStyle/>
        <a:p>
          <a:endParaRPr lang="en-US"/>
        </a:p>
      </dgm:t>
    </dgm:pt>
    <dgm:pt modelId="{8E53CEF0-DF9C-4E87-B85F-5330C2A599BC}" type="sibTrans" cxnId="{A19FB21A-7EEB-4F34-81BE-52481D6EB25C}">
      <dgm:prSet/>
      <dgm:spPr/>
      <dgm:t>
        <a:bodyPr/>
        <a:lstStyle/>
        <a:p>
          <a:endParaRPr lang="en-US"/>
        </a:p>
      </dgm:t>
    </dgm:pt>
    <dgm:pt modelId="{83FBDA0A-3C96-4975-A9E3-BA3412A05B17}">
      <dgm:prSet/>
      <dgm:spPr/>
      <dgm:t>
        <a:bodyPr/>
        <a:lstStyle/>
        <a:p>
          <a:r>
            <a:rPr lang="cy-GB" noProof="0" dirty="0"/>
            <a:t>Gyda phwy y byddwn yn rhannu hyn oll?</a:t>
          </a:r>
          <a:endParaRPr lang="en-US" dirty="0"/>
        </a:p>
      </dgm:t>
    </dgm:pt>
    <dgm:pt modelId="{94081F85-0244-40D2-A97D-114CDC3ECA5D}" type="parTrans" cxnId="{083C4C14-5234-4A0B-8FE3-EA31CA5C5D92}">
      <dgm:prSet/>
      <dgm:spPr/>
      <dgm:t>
        <a:bodyPr/>
        <a:lstStyle/>
        <a:p>
          <a:endParaRPr lang="en-US"/>
        </a:p>
      </dgm:t>
    </dgm:pt>
    <dgm:pt modelId="{6987B87B-C507-4098-9CE5-A257E44C02F3}" type="sibTrans" cxnId="{083C4C14-5234-4A0B-8FE3-EA31CA5C5D92}">
      <dgm:prSet/>
      <dgm:spPr/>
      <dgm:t>
        <a:bodyPr/>
        <a:lstStyle/>
        <a:p>
          <a:endParaRPr lang="en-US"/>
        </a:p>
      </dgm:t>
    </dgm:pt>
    <dgm:pt modelId="{BCABADCB-4CA4-439F-81E7-56E067A8134C}" type="pres">
      <dgm:prSet presAssocID="{EF655723-09B2-4551-9F9B-3C000B54F7DC}" presName="root" presStyleCnt="0">
        <dgm:presLayoutVars>
          <dgm:dir/>
          <dgm:resizeHandles val="exact"/>
        </dgm:presLayoutVars>
      </dgm:prSet>
      <dgm:spPr/>
    </dgm:pt>
    <dgm:pt modelId="{50C61276-4F44-4DBF-A0CE-24B33EC863AA}" type="pres">
      <dgm:prSet presAssocID="{96DA89B7-7E0E-42BB-96C0-35850B2C2E45}" presName="compNode" presStyleCnt="0"/>
      <dgm:spPr/>
    </dgm:pt>
    <dgm:pt modelId="{1442394D-016E-4571-A3E8-6C834FF88243}" type="pres">
      <dgm:prSet presAssocID="{96DA89B7-7E0E-42BB-96C0-35850B2C2E45}" presName="bgRect" presStyleLbl="bgShp" presStyleIdx="0" presStyleCnt="5"/>
      <dgm:spPr/>
    </dgm:pt>
    <dgm:pt modelId="{11778312-246C-4319-944B-EA28B0D3181E}" type="pres">
      <dgm:prSet presAssocID="{96DA89B7-7E0E-42BB-96C0-35850B2C2E45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63499DE7-15D8-4ED8-9550-3CDFBF5CDCB6}" type="pres">
      <dgm:prSet presAssocID="{96DA89B7-7E0E-42BB-96C0-35850B2C2E45}" presName="spaceRect" presStyleCnt="0"/>
      <dgm:spPr/>
    </dgm:pt>
    <dgm:pt modelId="{D808EA7C-9BDC-4EB0-9370-136AC6B9A4EC}" type="pres">
      <dgm:prSet presAssocID="{96DA89B7-7E0E-42BB-96C0-35850B2C2E45}" presName="parTx" presStyleLbl="revTx" presStyleIdx="0" presStyleCnt="5">
        <dgm:presLayoutVars>
          <dgm:chMax val="0"/>
          <dgm:chPref val="0"/>
        </dgm:presLayoutVars>
      </dgm:prSet>
      <dgm:spPr/>
    </dgm:pt>
    <dgm:pt modelId="{8BC44E87-305C-4BAC-8C2F-D4491D73D67A}" type="pres">
      <dgm:prSet presAssocID="{1B089E21-1AC2-4EDB-944A-90DD7111C692}" presName="sibTrans" presStyleCnt="0"/>
      <dgm:spPr/>
    </dgm:pt>
    <dgm:pt modelId="{497CE43C-E40E-441F-8BEE-C5BFE8B9D4AC}" type="pres">
      <dgm:prSet presAssocID="{E921C7BC-1AA4-43E5-A877-3586EC555009}" presName="compNode" presStyleCnt="0"/>
      <dgm:spPr/>
    </dgm:pt>
    <dgm:pt modelId="{64514272-D9FF-430E-9E3F-A074FEEBBF7F}" type="pres">
      <dgm:prSet presAssocID="{E921C7BC-1AA4-43E5-A877-3586EC555009}" presName="bgRect" presStyleLbl="bgShp" presStyleIdx="1" presStyleCnt="5"/>
      <dgm:spPr/>
    </dgm:pt>
    <dgm:pt modelId="{DE104A21-E61D-44DC-BB9D-5F4218B399E8}" type="pres">
      <dgm:prSet presAssocID="{E921C7BC-1AA4-43E5-A877-3586EC555009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DEA91B87-7855-49F9-9210-FFB4A8EB1470}" type="pres">
      <dgm:prSet presAssocID="{E921C7BC-1AA4-43E5-A877-3586EC555009}" presName="spaceRect" presStyleCnt="0"/>
      <dgm:spPr/>
    </dgm:pt>
    <dgm:pt modelId="{34F43DE5-1E22-42AE-9830-B09830735A78}" type="pres">
      <dgm:prSet presAssocID="{E921C7BC-1AA4-43E5-A877-3586EC555009}" presName="parTx" presStyleLbl="revTx" presStyleIdx="1" presStyleCnt="5">
        <dgm:presLayoutVars>
          <dgm:chMax val="0"/>
          <dgm:chPref val="0"/>
        </dgm:presLayoutVars>
      </dgm:prSet>
      <dgm:spPr/>
    </dgm:pt>
    <dgm:pt modelId="{6F304512-D330-4B50-B4A0-0BDEAA4F98C0}" type="pres">
      <dgm:prSet presAssocID="{DB735128-1970-4D93-ACBD-BF57D8BF5910}" presName="sibTrans" presStyleCnt="0"/>
      <dgm:spPr/>
    </dgm:pt>
    <dgm:pt modelId="{A5F134F8-B915-432A-A65A-4B7F630A3B5E}" type="pres">
      <dgm:prSet presAssocID="{B0DFE22E-F2FF-4771-ADB9-820B364FA57E}" presName="compNode" presStyleCnt="0"/>
      <dgm:spPr/>
    </dgm:pt>
    <dgm:pt modelId="{430E01F1-9FC6-4326-95EA-532FEFB5E1E6}" type="pres">
      <dgm:prSet presAssocID="{B0DFE22E-F2FF-4771-ADB9-820B364FA57E}" presName="bgRect" presStyleLbl="bgShp" presStyleIdx="2" presStyleCnt="5"/>
      <dgm:spPr/>
    </dgm:pt>
    <dgm:pt modelId="{CA8C4FDB-F47A-4316-9516-D8BFA800FFF6}" type="pres">
      <dgm:prSet presAssocID="{B0DFE22E-F2FF-4771-ADB9-820B364FA57E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D89B0D87-0503-48D7-8393-6DE133426DEF}" type="pres">
      <dgm:prSet presAssocID="{B0DFE22E-F2FF-4771-ADB9-820B364FA57E}" presName="spaceRect" presStyleCnt="0"/>
      <dgm:spPr/>
    </dgm:pt>
    <dgm:pt modelId="{9D180D45-C672-4377-AA54-D6D118D9D7E1}" type="pres">
      <dgm:prSet presAssocID="{B0DFE22E-F2FF-4771-ADB9-820B364FA57E}" presName="parTx" presStyleLbl="revTx" presStyleIdx="2" presStyleCnt="5">
        <dgm:presLayoutVars>
          <dgm:chMax val="0"/>
          <dgm:chPref val="0"/>
        </dgm:presLayoutVars>
      </dgm:prSet>
      <dgm:spPr/>
    </dgm:pt>
    <dgm:pt modelId="{88389912-EA34-4B1C-99CE-AFC9DF6840E6}" type="pres">
      <dgm:prSet presAssocID="{7B24A3AD-48CC-4E3C-90CE-78A5E15E17BE}" presName="sibTrans" presStyleCnt="0"/>
      <dgm:spPr/>
    </dgm:pt>
    <dgm:pt modelId="{D50062A7-0F04-478D-B635-A3C6397261FD}" type="pres">
      <dgm:prSet presAssocID="{F348BEC5-E737-4DBF-893D-06329D2F8409}" presName="compNode" presStyleCnt="0"/>
      <dgm:spPr/>
    </dgm:pt>
    <dgm:pt modelId="{F89C9FC1-53F7-4A27-9CD0-AF66A5CCEB2D}" type="pres">
      <dgm:prSet presAssocID="{F348BEC5-E737-4DBF-893D-06329D2F8409}" presName="bgRect" presStyleLbl="bgShp" presStyleIdx="3" presStyleCnt="5"/>
      <dgm:spPr/>
    </dgm:pt>
    <dgm:pt modelId="{F467CF51-47B5-4C10-9EFC-6D0146F84635}" type="pres">
      <dgm:prSet presAssocID="{F348BEC5-E737-4DBF-893D-06329D2F8409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62E0182-28D0-4890-9853-A6CEADC1B61C}" type="pres">
      <dgm:prSet presAssocID="{F348BEC5-E737-4DBF-893D-06329D2F8409}" presName="spaceRect" presStyleCnt="0"/>
      <dgm:spPr/>
    </dgm:pt>
    <dgm:pt modelId="{512D1D71-653C-4125-9F63-6BF5025941A5}" type="pres">
      <dgm:prSet presAssocID="{F348BEC5-E737-4DBF-893D-06329D2F8409}" presName="parTx" presStyleLbl="revTx" presStyleIdx="3" presStyleCnt="5">
        <dgm:presLayoutVars>
          <dgm:chMax val="0"/>
          <dgm:chPref val="0"/>
        </dgm:presLayoutVars>
      </dgm:prSet>
      <dgm:spPr/>
    </dgm:pt>
    <dgm:pt modelId="{56A3E195-8596-484E-AFA1-23FB15503720}" type="pres">
      <dgm:prSet presAssocID="{8E53CEF0-DF9C-4E87-B85F-5330C2A599BC}" presName="sibTrans" presStyleCnt="0"/>
      <dgm:spPr/>
    </dgm:pt>
    <dgm:pt modelId="{7C3C11C1-7FD4-4ED2-B1D5-BA6540C9F106}" type="pres">
      <dgm:prSet presAssocID="{83FBDA0A-3C96-4975-A9E3-BA3412A05B17}" presName="compNode" presStyleCnt="0"/>
      <dgm:spPr/>
    </dgm:pt>
    <dgm:pt modelId="{6E434128-8623-46AD-890B-009B489A8195}" type="pres">
      <dgm:prSet presAssocID="{83FBDA0A-3C96-4975-A9E3-BA3412A05B17}" presName="bgRect" presStyleLbl="bgShp" presStyleIdx="4" presStyleCnt="5"/>
      <dgm:spPr/>
    </dgm:pt>
    <dgm:pt modelId="{6D315682-2F91-43F9-B66F-2A886ADB23D0}" type="pres">
      <dgm:prSet presAssocID="{83FBDA0A-3C96-4975-A9E3-BA3412A05B17}" presName="iconRect" presStyleLbl="node1" presStyleIdx="4" presStyleCnt="5" custFlipVert="1" custFlipHor="1" custScaleX="25586" custScaleY="8832" custLinFactNeighborX="5310" custLinFactNeighborY="4145"/>
      <dgm:spPr>
        <a:ln>
          <a:noFill/>
        </a:ln>
      </dgm:spPr>
    </dgm:pt>
    <dgm:pt modelId="{4EC8BD66-11E1-419D-AA8A-9DDD377DD240}" type="pres">
      <dgm:prSet presAssocID="{83FBDA0A-3C96-4975-A9E3-BA3412A05B17}" presName="spaceRect" presStyleCnt="0"/>
      <dgm:spPr/>
    </dgm:pt>
    <dgm:pt modelId="{61BED1C3-8C8A-4242-A0BE-671E08BC6414}" type="pres">
      <dgm:prSet presAssocID="{83FBDA0A-3C96-4975-A9E3-BA3412A05B1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0C16306-E174-4305-BDC5-62DE7BAC5D42}" srcId="{EF655723-09B2-4551-9F9B-3C000B54F7DC}" destId="{E921C7BC-1AA4-43E5-A877-3586EC555009}" srcOrd="1" destOrd="0" parTransId="{B8279744-8D32-46B6-A986-8F2C206B12E2}" sibTransId="{DB735128-1970-4D93-ACBD-BF57D8BF5910}"/>
    <dgm:cxn modelId="{083C4C14-5234-4A0B-8FE3-EA31CA5C5D92}" srcId="{EF655723-09B2-4551-9F9B-3C000B54F7DC}" destId="{83FBDA0A-3C96-4975-A9E3-BA3412A05B17}" srcOrd="4" destOrd="0" parTransId="{94081F85-0244-40D2-A97D-114CDC3ECA5D}" sibTransId="{6987B87B-C507-4098-9CE5-A257E44C02F3}"/>
    <dgm:cxn modelId="{A19FB21A-7EEB-4F34-81BE-52481D6EB25C}" srcId="{EF655723-09B2-4551-9F9B-3C000B54F7DC}" destId="{F348BEC5-E737-4DBF-893D-06329D2F8409}" srcOrd="3" destOrd="0" parTransId="{C333AB4F-0EF3-4451-AE7A-D06EE51CE06C}" sibTransId="{8E53CEF0-DF9C-4E87-B85F-5330C2A599BC}"/>
    <dgm:cxn modelId="{57D08D24-6E1C-4F95-B882-31E0CDCF33BD}" type="presOf" srcId="{E921C7BC-1AA4-43E5-A877-3586EC555009}" destId="{34F43DE5-1E22-42AE-9830-B09830735A78}" srcOrd="0" destOrd="0" presId="urn:microsoft.com/office/officeart/2018/2/layout/IconVerticalSolidList"/>
    <dgm:cxn modelId="{4E717F3A-FA74-4AD4-8CCB-B3B1F70A0B1E}" type="presOf" srcId="{F348BEC5-E737-4DBF-893D-06329D2F8409}" destId="{512D1D71-653C-4125-9F63-6BF5025941A5}" srcOrd="0" destOrd="0" presId="urn:microsoft.com/office/officeart/2018/2/layout/IconVerticalSolidList"/>
    <dgm:cxn modelId="{BE121F48-DEBC-4C06-96D4-ED94137181F0}" srcId="{EF655723-09B2-4551-9F9B-3C000B54F7DC}" destId="{96DA89B7-7E0E-42BB-96C0-35850B2C2E45}" srcOrd="0" destOrd="0" parTransId="{0751ECAF-C45B-4913-9A40-45812D4C8546}" sibTransId="{1B089E21-1AC2-4EDB-944A-90DD7111C692}"/>
    <dgm:cxn modelId="{E9EEF348-E032-4144-AE13-986C7FC06B5D}" type="presOf" srcId="{B0DFE22E-F2FF-4771-ADB9-820B364FA57E}" destId="{9D180D45-C672-4377-AA54-D6D118D9D7E1}" srcOrd="0" destOrd="0" presId="urn:microsoft.com/office/officeart/2018/2/layout/IconVerticalSolidList"/>
    <dgm:cxn modelId="{15BDD584-F93D-4655-8711-4F5F0EDCFEFB}" type="presOf" srcId="{83FBDA0A-3C96-4975-A9E3-BA3412A05B17}" destId="{61BED1C3-8C8A-4242-A0BE-671E08BC6414}" srcOrd="0" destOrd="0" presId="urn:microsoft.com/office/officeart/2018/2/layout/IconVerticalSolidList"/>
    <dgm:cxn modelId="{74A205D7-DACF-4983-A330-BFCF6C925A6E}" type="presOf" srcId="{EF655723-09B2-4551-9F9B-3C000B54F7DC}" destId="{BCABADCB-4CA4-439F-81E7-56E067A8134C}" srcOrd="0" destOrd="0" presId="urn:microsoft.com/office/officeart/2018/2/layout/IconVerticalSolidList"/>
    <dgm:cxn modelId="{B7CE80E3-C922-4421-96B8-C3D2A65BAC98}" srcId="{EF655723-09B2-4551-9F9B-3C000B54F7DC}" destId="{B0DFE22E-F2FF-4771-ADB9-820B364FA57E}" srcOrd="2" destOrd="0" parTransId="{F2BBF998-FE54-4C6A-B88C-02D414B97073}" sibTransId="{7B24A3AD-48CC-4E3C-90CE-78A5E15E17BE}"/>
    <dgm:cxn modelId="{AEFD5BEB-1D87-4EAF-A26C-4C77D2A2FCB6}" type="presOf" srcId="{96DA89B7-7E0E-42BB-96C0-35850B2C2E45}" destId="{D808EA7C-9BDC-4EB0-9370-136AC6B9A4EC}" srcOrd="0" destOrd="0" presId="urn:microsoft.com/office/officeart/2018/2/layout/IconVerticalSolidList"/>
    <dgm:cxn modelId="{ADC0AF02-58C3-4139-92F2-51F3DFE2B23A}" type="presParOf" srcId="{BCABADCB-4CA4-439F-81E7-56E067A8134C}" destId="{50C61276-4F44-4DBF-A0CE-24B33EC863AA}" srcOrd="0" destOrd="0" presId="urn:microsoft.com/office/officeart/2018/2/layout/IconVerticalSolidList"/>
    <dgm:cxn modelId="{A0E8F8C0-123C-434D-A628-7597E099FEAC}" type="presParOf" srcId="{50C61276-4F44-4DBF-A0CE-24B33EC863AA}" destId="{1442394D-016E-4571-A3E8-6C834FF88243}" srcOrd="0" destOrd="0" presId="urn:microsoft.com/office/officeart/2018/2/layout/IconVerticalSolidList"/>
    <dgm:cxn modelId="{90E276AF-94E0-4352-A572-E7949D955366}" type="presParOf" srcId="{50C61276-4F44-4DBF-A0CE-24B33EC863AA}" destId="{11778312-246C-4319-944B-EA28B0D3181E}" srcOrd="1" destOrd="0" presId="urn:microsoft.com/office/officeart/2018/2/layout/IconVerticalSolidList"/>
    <dgm:cxn modelId="{43CA3591-462D-4C74-8196-0F09CA78140A}" type="presParOf" srcId="{50C61276-4F44-4DBF-A0CE-24B33EC863AA}" destId="{63499DE7-15D8-4ED8-9550-3CDFBF5CDCB6}" srcOrd="2" destOrd="0" presId="urn:microsoft.com/office/officeart/2018/2/layout/IconVerticalSolidList"/>
    <dgm:cxn modelId="{7CB5D4AB-CE07-4A6E-BF8E-DAC6C328E602}" type="presParOf" srcId="{50C61276-4F44-4DBF-A0CE-24B33EC863AA}" destId="{D808EA7C-9BDC-4EB0-9370-136AC6B9A4EC}" srcOrd="3" destOrd="0" presId="urn:microsoft.com/office/officeart/2018/2/layout/IconVerticalSolidList"/>
    <dgm:cxn modelId="{F63D78EA-EDBE-4E33-A7D2-8D27D264ED3C}" type="presParOf" srcId="{BCABADCB-4CA4-439F-81E7-56E067A8134C}" destId="{8BC44E87-305C-4BAC-8C2F-D4491D73D67A}" srcOrd="1" destOrd="0" presId="urn:microsoft.com/office/officeart/2018/2/layout/IconVerticalSolidList"/>
    <dgm:cxn modelId="{17E5DF1C-2D2A-409D-A3FF-EBEE271E3D54}" type="presParOf" srcId="{BCABADCB-4CA4-439F-81E7-56E067A8134C}" destId="{497CE43C-E40E-441F-8BEE-C5BFE8B9D4AC}" srcOrd="2" destOrd="0" presId="urn:microsoft.com/office/officeart/2018/2/layout/IconVerticalSolidList"/>
    <dgm:cxn modelId="{BB904B43-EED1-4473-9D38-9C4F0F65B858}" type="presParOf" srcId="{497CE43C-E40E-441F-8BEE-C5BFE8B9D4AC}" destId="{64514272-D9FF-430E-9E3F-A074FEEBBF7F}" srcOrd="0" destOrd="0" presId="urn:microsoft.com/office/officeart/2018/2/layout/IconVerticalSolidList"/>
    <dgm:cxn modelId="{BC5F776B-96E3-4098-8F89-D055825210C2}" type="presParOf" srcId="{497CE43C-E40E-441F-8BEE-C5BFE8B9D4AC}" destId="{DE104A21-E61D-44DC-BB9D-5F4218B399E8}" srcOrd="1" destOrd="0" presId="urn:microsoft.com/office/officeart/2018/2/layout/IconVerticalSolidList"/>
    <dgm:cxn modelId="{4F3B9623-DE11-4B29-B613-A51CAC1389C1}" type="presParOf" srcId="{497CE43C-E40E-441F-8BEE-C5BFE8B9D4AC}" destId="{DEA91B87-7855-49F9-9210-FFB4A8EB1470}" srcOrd="2" destOrd="0" presId="urn:microsoft.com/office/officeart/2018/2/layout/IconVerticalSolidList"/>
    <dgm:cxn modelId="{D31A681D-EF41-4313-B518-85DA19D80078}" type="presParOf" srcId="{497CE43C-E40E-441F-8BEE-C5BFE8B9D4AC}" destId="{34F43DE5-1E22-42AE-9830-B09830735A78}" srcOrd="3" destOrd="0" presId="urn:microsoft.com/office/officeart/2018/2/layout/IconVerticalSolidList"/>
    <dgm:cxn modelId="{28D3E3A9-6B56-4C2A-B6BB-ED06E6282D45}" type="presParOf" srcId="{BCABADCB-4CA4-439F-81E7-56E067A8134C}" destId="{6F304512-D330-4B50-B4A0-0BDEAA4F98C0}" srcOrd="3" destOrd="0" presId="urn:microsoft.com/office/officeart/2018/2/layout/IconVerticalSolidList"/>
    <dgm:cxn modelId="{DAF48C94-4DF8-40DC-AFBC-7AF69FE1F8D4}" type="presParOf" srcId="{BCABADCB-4CA4-439F-81E7-56E067A8134C}" destId="{A5F134F8-B915-432A-A65A-4B7F630A3B5E}" srcOrd="4" destOrd="0" presId="urn:microsoft.com/office/officeart/2018/2/layout/IconVerticalSolidList"/>
    <dgm:cxn modelId="{D1686CEF-FAD8-4ED7-839A-F0EBB3D73CCC}" type="presParOf" srcId="{A5F134F8-B915-432A-A65A-4B7F630A3B5E}" destId="{430E01F1-9FC6-4326-95EA-532FEFB5E1E6}" srcOrd="0" destOrd="0" presId="urn:microsoft.com/office/officeart/2018/2/layout/IconVerticalSolidList"/>
    <dgm:cxn modelId="{C00DC4B8-D908-45F4-9E5A-1629D86BC1B3}" type="presParOf" srcId="{A5F134F8-B915-432A-A65A-4B7F630A3B5E}" destId="{CA8C4FDB-F47A-4316-9516-D8BFA800FFF6}" srcOrd="1" destOrd="0" presId="urn:microsoft.com/office/officeart/2018/2/layout/IconVerticalSolidList"/>
    <dgm:cxn modelId="{3D640C7C-03DC-4B3B-A44F-A4D097075F36}" type="presParOf" srcId="{A5F134F8-B915-432A-A65A-4B7F630A3B5E}" destId="{D89B0D87-0503-48D7-8393-6DE133426DEF}" srcOrd="2" destOrd="0" presId="urn:microsoft.com/office/officeart/2018/2/layout/IconVerticalSolidList"/>
    <dgm:cxn modelId="{E932DD4D-D801-43BB-B754-BF68433A714A}" type="presParOf" srcId="{A5F134F8-B915-432A-A65A-4B7F630A3B5E}" destId="{9D180D45-C672-4377-AA54-D6D118D9D7E1}" srcOrd="3" destOrd="0" presId="urn:microsoft.com/office/officeart/2018/2/layout/IconVerticalSolidList"/>
    <dgm:cxn modelId="{5596C47D-0EC5-4DFB-9D19-FFB4CAC9344B}" type="presParOf" srcId="{BCABADCB-4CA4-439F-81E7-56E067A8134C}" destId="{88389912-EA34-4B1C-99CE-AFC9DF6840E6}" srcOrd="5" destOrd="0" presId="urn:microsoft.com/office/officeart/2018/2/layout/IconVerticalSolidList"/>
    <dgm:cxn modelId="{1744F1D7-C352-4C8D-8F2A-E254B8C9A6A7}" type="presParOf" srcId="{BCABADCB-4CA4-439F-81E7-56E067A8134C}" destId="{D50062A7-0F04-478D-B635-A3C6397261FD}" srcOrd="6" destOrd="0" presId="urn:microsoft.com/office/officeart/2018/2/layout/IconVerticalSolidList"/>
    <dgm:cxn modelId="{48E2B1EB-D4B8-4D50-8055-424159AB639B}" type="presParOf" srcId="{D50062A7-0F04-478D-B635-A3C6397261FD}" destId="{F89C9FC1-53F7-4A27-9CD0-AF66A5CCEB2D}" srcOrd="0" destOrd="0" presId="urn:microsoft.com/office/officeart/2018/2/layout/IconVerticalSolidList"/>
    <dgm:cxn modelId="{681A1BFB-AE6C-4333-98B8-2EC98E546815}" type="presParOf" srcId="{D50062A7-0F04-478D-B635-A3C6397261FD}" destId="{F467CF51-47B5-4C10-9EFC-6D0146F84635}" srcOrd="1" destOrd="0" presId="urn:microsoft.com/office/officeart/2018/2/layout/IconVerticalSolidList"/>
    <dgm:cxn modelId="{D705C22B-BC70-4B96-B470-49BEAD562CC1}" type="presParOf" srcId="{D50062A7-0F04-478D-B635-A3C6397261FD}" destId="{562E0182-28D0-4890-9853-A6CEADC1B61C}" srcOrd="2" destOrd="0" presId="urn:microsoft.com/office/officeart/2018/2/layout/IconVerticalSolidList"/>
    <dgm:cxn modelId="{2E59EC06-7800-4AF2-B73E-E81DF91D95A3}" type="presParOf" srcId="{D50062A7-0F04-478D-B635-A3C6397261FD}" destId="{512D1D71-653C-4125-9F63-6BF5025941A5}" srcOrd="3" destOrd="0" presId="urn:microsoft.com/office/officeart/2018/2/layout/IconVerticalSolidList"/>
    <dgm:cxn modelId="{B283B34B-0575-4C99-AA9F-A8434F2EB021}" type="presParOf" srcId="{BCABADCB-4CA4-439F-81E7-56E067A8134C}" destId="{56A3E195-8596-484E-AFA1-23FB15503720}" srcOrd="7" destOrd="0" presId="urn:microsoft.com/office/officeart/2018/2/layout/IconVerticalSolidList"/>
    <dgm:cxn modelId="{1F30CB04-687A-4455-A595-1EA597F29E0F}" type="presParOf" srcId="{BCABADCB-4CA4-439F-81E7-56E067A8134C}" destId="{7C3C11C1-7FD4-4ED2-B1D5-BA6540C9F106}" srcOrd="8" destOrd="0" presId="urn:microsoft.com/office/officeart/2018/2/layout/IconVerticalSolidList"/>
    <dgm:cxn modelId="{2FBE8AA2-81FB-446F-B51E-67C35C596137}" type="presParOf" srcId="{7C3C11C1-7FD4-4ED2-B1D5-BA6540C9F106}" destId="{6E434128-8623-46AD-890B-009B489A8195}" srcOrd="0" destOrd="0" presId="urn:microsoft.com/office/officeart/2018/2/layout/IconVerticalSolidList"/>
    <dgm:cxn modelId="{DCE92954-DDA4-4482-B220-AAA765A591C1}" type="presParOf" srcId="{7C3C11C1-7FD4-4ED2-B1D5-BA6540C9F106}" destId="{6D315682-2F91-43F9-B66F-2A886ADB23D0}" srcOrd="1" destOrd="0" presId="urn:microsoft.com/office/officeart/2018/2/layout/IconVerticalSolidList"/>
    <dgm:cxn modelId="{F5DCDF77-6262-4AA2-AC21-EE2CB13EAF19}" type="presParOf" srcId="{7C3C11C1-7FD4-4ED2-B1D5-BA6540C9F106}" destId="{4EC8BD66-11E1-419D-AA8A-9DDD377DD240}" srcOrd="2" destOrd="0" presId="urn:microsoft.com/office/officeart/2018/2/layout/IconVerticalSolidList"/>
    <dgm:cxn modelId="{967A4187-D4BA-474F-86D6-09662B82244B}" type="presParOf" srcId="{7C3C11C1-7FD4-4ED2-B1D5-BA6540C9F106}" destId="{61BED1C3-8C8A-4242-A0BE-671E08BC641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2394D-016E-4571-A3E8-6C834FF88243}">
      <dsp:nvSpPr>
        <dsp:cNvPr id="0" name=""/>
        <dsp:cNvSpPr/>
      </dsp:nvSpPr>
      <dsp:spPr>
        <a:xfrm>
          <a:off x="0" y="4418"/>
          <a:ext cx="46863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78312-246C-4319-944B-EA28B0D3181E}">
      <dsp:nvSpPr>
        <dsp:cNvPr id="0" name=""/>
        <dsp:cNvSpPr/>
      </dsp:nvSpPr>
      <dsp:spPr>
        <a:xfrm>
          <a:off x="284724" y="216197"/>
          <a:ext cx="517680" cy="51768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8EA7C-9BDC-4EB0-9370-136AC6B9A4EC}">
      <dsp:nvSpPr>
        <dsp:cNvPr id="0" name=""/>
        <dsp:cNvSpPr/>
      </dsp:nvSpPr>
      <dsp:spPr>
        <a:xfrm>
          <a:off x="1087129" y="4418"/>
          <a:ext cx="35991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800" kern="1200" noProof="0" dirty="0"/>
            <a:t>A yw ein syniadau’n unigryw ac yn feiddgar? </a:t>
          </a:r>
          <a:endParaRPr lang="en-US" sz="1800" kern="1200" dirty="0"/>
        </a:p>
      </dsp:txBody>
      <dsp:txXfrm>
        <a:off x="1087129" y="4418"/>
        <a:ext cx="3599170" cy="941237"/>
      </dsp:txXfrm>
    </dsp:sp>
    <dsp:sp modelId="{64514272-D9FF-430E-9E3F-A074FEEBBF7F}">
      <dsp:nvSpPr>
        <dsp:cNvPr id="0" name=""/>
        <dsp:cNvSpPr/>
      </dsp:nvSpPr>
      <dsp:spPr>
        <a:xfrm>
          <a:off x="0" y="1180965"/>
          <a:ext cx="46863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104A21-E61D-44DC-BB9D-5F4218B399E8}">
      <dsp:nvSpPr>
        <dsp:cNvPr id="0" name=""/>
        <dsp:cNvSpPr/>
      </dsp:nvSpPr>
      <dsp:spPr>
        <a:xfrm>
          <a:off x="284724" y="1392744"/>
          <a:ext cx="517680" cy="51768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43DE5-1E22-42AE-9830-B09830735A78}">
      <dsp:nvSpPr>
        <dsp:cNvPr id="0" name=""/>
        <dsp:cNvSpPr/>
      </dsp:nvSpPr>
      <dsp:spPr>
        <a:xfrm>
          <a:off x="1087129" y="1180965"/>
          <a:ext cx="35991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800" kern="1200" noProof="0" dirty="0"/>
            <a:t>Allwn ni fynd â phethau gam ymhellach?</a:t>
          </a:r>
          <a:endParaRPr lang="en-US" sz="1800" kern="1200" dirty="0"/>
        </a:p>
      </dsp:txBody>
      <dsp:txXfrm>
        <a:off x="1087129" y="1180965"/>
        <a:ext cx="3599170" cy="941237"/>
      </dsp:txXfrm>
    </dsp:sp>
    <dsp:sp modelId="{430E01F1-9FC6-4326-95EA-532FEFB5E1E6}">
      <dsp:nvSpPr>
        <dsp:cNvPr id="0" name=""/>
        <dsp:cNvSpPr/>
      </dsp:nvSpPr>
      <dsp:spPr>
        <a:xfrm>
          <a:off x="0" y="2357512"/>
          <a:ext cx="46863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8C4FDB-F47A-4316-9516-D8BFA800FFF6}">
      <dsp:nvSpPr>
        <dsp:cNvPr id="0" name=""/>
        <dsp:cNvSpPr/>
      </dsp:nvSpPr>
      <dsp:spPr>
        <a:xfrm>
          <a:off x="284724" y="2569291"/>
          <a:ext cx="517680" cy="51768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180D45-C672-4377-AA54-D6D118D9D7E1}">
      <dsp:nvSpPr>
        <dsp:cNvPr id="0" name=""/>
        <dsp:cNvSpPr/>
      </dsp:nvSpPr>
      <dsp:spPr>
        <a:xfrm>
          <a:off x="1087129" y="2357512"/>
          <a:ext cx="35991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800" kern="1200" noProof="0" dirty="0"/>
            <a:t>Allwn ni ddylanwadu ar eraill?</a:t>
          </a:r>
          <a:endParaRPr lang="en-US" sz="1800" b="1" kern="1200" dirty="0"/>
        </a:p>
      </dsp:txBody>
      <dsp:txXfrm>
        <a:off x="1087129" y="2357512"/>
        <a:ext cx="3599170" cy="941237"/>
      </dsp:txXfrm>
    </dsp:sp>
    <dsp:sp modelId="{F89C9FC1-53F7-4A27-9CD0-AF66A5CCEB2D}">
      <dsp:nvSpPr>
        <dsp:cNvPr id="0" name=""/>
        <dsp:cNvSpPr/>
      </dsp:nvSpPr>
      <dsp:spPr>
        <a:xfrm>
          <a:off x="0" y="3534059"/>
          <a:ext cx="46863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7CF51-47B5-4C10-9EFC-6D0146F84635}">
      <dsp:nvSpPr>
        <dsp:cNvPr id="0" name=""/>
        <dsp:cNvSpPr/>
      </dsp:nvSpPr>
      <dsp:spPr>
        <a:xfrm>
          <a:off x="284724" y="3745838"/>
          <a:ext cx="517680" cy="51768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2D1D71-653C-4125-9F63-6BF5025941A5}">
      <dsp:nvSpPr>
        <dsp:cNvPr id="0" name=""/>
        <dsp:cNvSpPr/>
      </dsp:nvSpPr>
      <dsp:spPr>
        <a:xfrm>
          <a:off x="1087129" y="3534059"/>
          <a:ext cx="35991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800" kern="1200" noProof="0" dirty="0"/>
            <a:t>Sut y gallwn sicrhau ein bod yn cyflawni’r hyn yr ydym wedi cytuno i’w wneud?</a:t>
          </a:r>
          <a:endParaRPr lang="en-US" sz="1800" kern="1200" dirty="0"/>
        </a:p>
      </dsp:txBody>
      <dsp:txXfrm>
        <a:off x="1087129" y="3534059"/>
        <a:ext cx="3599170" cy="941237"/>
      </dsp:txXfrm>
    </dsp:sp>
    <dsp:sp modelId="{6E434128-8623-46AD-890B-009B489A8195}">
      <dsp:nvSpPr>
        <dsp:cNvPr id="0" name=""/>
        <dsp:cNvSpPr/>
      </dsp:nvSpPr>
      <dsp:spPr>
        <a:xfrm>
          <a:off x="0" y="4710606"/>
          <a:ext cx="46863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15682-2F91-43F9-B66F-2A886ADB23D0}">
      <dsp:nvSpPr>
        <dsp:cNvPr id="0" name=""/>
        <dsp:cNvSpPr/>
      </dsp:nvSpPr>
      <dsp:spPr>
        <a:xfrm flipH="1" flipV="1">
          <a:off x="504826" y="5179822"/>
          <a:ext cx="132453" cy="45721"/>
        </a:xfrm>
        <a:prstGeom prst="rect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BED1C3-8C8A-4242-A0BE-671E08BC6414}">
      <dsp:nvSpPr>
        <dsp:cNvPr id="0" name=""/>
        <dsp:cNvSpPr/>
      </dsp:nvSpPr>
      <dsp:spPr>
        <a:xfrm>
          <a:off x="1087129" y="4710606"/>
          <a:ext cx="35991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800" kern="1200" noProof="0" dirty="0"/>
            <a:t>Gyda phwy y byddwn yn rhannu hyn oll?</a:t>
          </a:r>
          <a:endParaRPr lang="en-US" sz="1800" kern="1200" dirty="0"/>
        </a:p>
      </dsp:txBody>
      <dsp:txXfrm>
        <a:off x="1087129" y="4710606"/>
        <a:ext cx="3599170" cy="941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73857-3365-445C-9402-6EB1443B2225}" type="datetimeFigureOut">
              <a:rPr lang="en-GB" smtClean="0"/>
              <a:t>06/04/2022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B1BF8-ECC6-4CC9-93DD-95D68B8D89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5046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1BF8-ECC6-4CC9-93DD-95D68B8D893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488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1BF8-ECC6-4CC9-93DD-95D68B8D8931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271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1BF8-ECC6-4CC9-93DD-95D68B8D893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045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1BF8-ECC6-4CC9-93DD-95D68B8D893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5203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B1BF8-ECC6-4CC9-93DD-95D68B8D893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930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B1BF8-ECC6-4CC9-93DD-95D68B8D8931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889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B1BF8-ECC6-4CC9-93DD-95D68B8D8931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672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http://www.cynnalcymru.com/resource/environmental-volunteering-toolkit/</a:t>
            </a:r>
          </a:p>
          <a:p>
            <a:endParaRPr lang="en-GB" dirty="0"/>
          </a:p>
          <a:p>
            <a:r>
              <a:rPr lang="en-GB" dirty="0"/>
              <a:t>http://www.cynnalcymru.com/resource/guide-investing-in-nature/</a:t>
            </a:r>
          </a:p>
          <a:p>
            <a:endParaRPr lang="en-GB" dirty="0"/>
          </a:p>
          <a:p>
            <a:r>
              <a:rPr lang="en-GB" dirty="0"/>
              <a:t>https://phw.nhs.wales/topics/health-and-sustainability/making-space-for-nature-the-public-health-wales-biodiversity-plan/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B1BF8-ECC6-4CC9-93DD-95D68B8D8931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234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B1BF8-ECC6-4CC9-93DD-95D68B8D8931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134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B1BF8-ECC6-4CC9-93DD-95D68B8D8931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1800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EC072-A9AF-4680-AA92-6279D717A519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5240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57852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904572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99537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654284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128111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365651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89035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951615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61C7-2BFC-412D-8667-1B58067B99B2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106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612659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79477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C495-0A08-419D-92A1-2287A2C81C6F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68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5EA63-7F31-4711-A6CD-1F6707BE7764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62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0151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35414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98000">
              <a:schemeClr val="accent2">
                <a:lumMod val="20000"/>
                <a:lumOff val="80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4685" y="624110"/>
            <a:ext cx="788971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4685" y="2133600"/>
            <a:ext cx="788971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4685" y="6135809"/>
            <a:ext cx="7014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670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1172906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://flickr.com/photos/visitsnowdonia/4748313631" TargetMode="External"/><Relationship Id="rId4" Type="http://schemas.openxmlformats.org/officeDocument/2006/relationships/image" Target="../media/image17.jpg"/><Relationship Id="rId9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1172906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://flickr.com/photos/visitsnowdonia/4748313631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17.jpg"/><Relationship Id="rId9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1172906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://flickr.com/photos/visitsnowdonia/4748313631" TargetMode="Externa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rapcymru.org.uk/sites/default/files/2020-09/WRAP-public-health-wales-2016.pdf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.frontiersin.org/article/10.3389/fenvs.2016.00041/full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7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6" name="Group 21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7" name="Rectangle 35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0DD40-71D0-FA4D-893B-E6A74852F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6" y="0"/>
            <a:ext cx="91325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07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5CB1C-523C-4474-AE54-1E282278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2735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Cychwyn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arni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b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</a:t>
            </a:r>
            <a:r>
              <a:rPr lang="en-GB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Byd</a:t>
            </a:r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Tri </a:t>
            </a:r>
            <a:r>
              <a:rPr lang="en-GB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gair</a:t>
            </a:r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4A4D0-81EC-4765-AC3F-1A374843F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513" y="1854393"/>
            <a:ext cx="6858973" cy="19836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400" b="1" dirty="0">
                <a:solidFill>
                  <a:srgbClr val="002060"/>
                </a:solidFill>
              </a:rPr>
              <a:t>Dewiswch dri gair i ddisgrifio sut rydych chi’n teimlo am yr amgylchedd naturiol a’ch perthynas â’r amgylchedd naturiol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70" y="3326988"/>
            <a:ext cx="2906816" cy="29068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78" y="3838051"/>
            <a:ext cx="1929562" cy="188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47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0D3A7-7DFA-4E48-A0B8-5EDC6C91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29210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Thema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1 –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Datgarboneiddio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dileu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tanwydd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ffosil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yn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raddol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B7C06B8-B5FD-4227-8624-434F6AE8E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5216" y="1124900"/>
            <a:ext cx="2162616" cy="1620936"/>
          </a:xfrm>
        </p:spPr>
      </p:pic>
      <p:pic>
        <p:nvPicPr>
          <p:cNvPr id="7" name="Picture 6" descr="A windmill in a field&#10;&#10;Description automatically generated with low confidence">
            <a:extLst>
              <a:ext uri="{FF2B5EF4-FFF2-40B4-BE49-F238E27FC236}">
                <a16:creationId xmlns:a16="http://schemas.microsoft.com/office/drawing/2014/main" id="{E04A4BEC-B6BD-45B2-88D4-91E55D3537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398" t="12116" r="19971" b="18562"/>
          <a:stretch/>
        </p:blipFill>
        <p:spPr>
          <a:xfrm>
            <a:off x="7693859" y="987728"/>
            <a:ext cx="1241255" cy="1857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C8DF76-35BB-4192-9C45-485178FAB4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86" t="11451" b="9741"/>
          <a:stretch/>
        </p:blipFill>
        <p:spPr>
          <a:xfrm>
            <a:off x="89153" y="1195941"/>
            <a:ext cx="2795262" cy="1243400"/>
          </a:xfrm>
          <a:prstGeom prst="rect">
            <a:avLst/>
          </a:prstGeom>
        </p:spPr>
      </p:pic>
      <p:pic>
        <p:nvPicPr>
          <p:cNvPr id="13" name="Picture 12" descr="A picture containing bicycle, outdoor, sky, transport&#10;&#10;Description automatically generated">
            <a:extLst>
              <a:ext uri="{FF2B5EF4-FFF2-40B4-BE49-F238E27FC236}">
                <a16:creationId xmlns:a16="http://schemas.microsoft.com/office/drawing/2014/main" id="{8DACDFDA-438D-47F4-A7BE-1B2AA58375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199734" y="1322579"/>
            <a:ext cx="1790163" cy="1187475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B57B27C-6BA6-9644-B568-8F99DB81F4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" y="3132710"/>
            <a:ext cx="90043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6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0D3A7-7DFA-4E48-A0B8-5EDC6C91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98"/>
            <a:ext cx="9143999" cy="593597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Thema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1 –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Datgarboneiddio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dileu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tanwydd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ffosil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yn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raddol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B7C06B8-B5FD-4227-8624-434F6AE8E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40296" y="2086631"/>
            <a:ext cx="2162616" cy="162093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5B85D5-915A-4362-8B77-A72D2885782E}"/>
              </a:ext>
            </a:extLst>
          </p:cNvPr>
          <p:cNvSpPr txBox="1"/>
          <p:nvPr/>
        </p:nvSpPr>
        <p:spPr>
          <a:xfrm>
            <a:off x="161212" y="4239620"/>
            <a:ext cx="45153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400" dirty="0">
                <a:solidFill>
                  <a:srgbClr val="00B050"/>
                </a:solidFill>
              </a:rPr>
              <a:t>Argymhellodd Pwyllgor y DU ar y Newid yn yr Hinsawdd </a:t>
            </a:r>
            <a:r>
              <a:rPr lang="cy-GB" sz="2400" b="1" dirty="0">
                <a:solidFill>
                  <a:srgbClr val="00B050"/>
                </a:solidFill>
              </a:rPr>
              <a:t>95% erbyn 2050</a:t>
            </a:r>
            <a:r>
              <a:rPr lang="cy-GB" sz="2400" dirty="0">
                <a:solidFill>
                  <a:srgbClr val="00B050"/>
                </a:solidFill>
              </a:rPr>
              <a:t>. Derbyniodd Llywodraeth Cymru hyn ac mae’n ymrwymedig i gyflawni sector cyhoeddus sero-net erbyn 2030</a:t>
            </a:r>
          </a:p>
        </p:txBody>
      </p:sp>
      <p:pic>
        <p:nvPicPr>
          <p:cNvPr id="7" name="Picture 6" descr="A windmill in a field&#10;&#10;Description automatically generated with low confidence">
            <a:extLst>
              <a:ext uri="{FF2B5EF4-FFF2-40B4-BE49-F238E27FC236}">
                <a16:creationId xmlns:a16="http://schemas.microsoft.com/office/drawing/2014/main" id="{E04A4BEC-B6BD-45B2-88D4-91E55D3537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398" t="12116" r="19971" b="18562"/>
          <a:stretch/>
        </p:blipFill>
        <p:spPr>
          <a:xfrm>
            <a:off x="7605033" y="1132762"/>
            <a:ext cx="1241255" cy="1857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C8DF76-35BB-4192-9C45-485178FAB4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86" t="11451" b="9741"/>
          <a:stretch/>
        </p:blipFill>
        <p:spPr>
          <a:xfrm>
            <a:off x="229205" y="586099"/>
            <a:ext cx="2795262" cy="1243400"/>
          </a:xfrm>
          <a:prstGeom prst="rect">
            <a:avLst/>
          </a:prstGeom>
        </p:spPr>
      </p:pic>
      <p:pic>
        <p:nvPicPr>
          <p:cNvPr id="13" name="Picture 12" descr="A picture containing bicycle, outdoor, sky, transport&#10;&#10;Description automatically generated">
            <a:extLst>
              <a:ext uri="{FF2B5EF4-FFF2-40B4-BE49-F238E27FC236}">
                <a16:creationId xmlns:a16="http://schemas.microsoft.com/office/drawing/2014/main" id="{8DACDFDA-438D-47F4-A7BE-1B2AA58375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002608" y="699474"/>
            <a:ext cx="1790163" cy="1187475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92F496B-582E-034A-8F21-5537394B9B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90" y="4295976"/>
            <a:ext cx="4467409" cy="1947332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1CECCF-5B92-E543-97A6-72F979C940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" y="2198703"/>
            <a:ext cx="4127500" cy="1752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97445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B7C06B8-B5FD-4227-8624-434F6AE8E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75888" y="431927"/>
            <a:ext cx="2162616" cy="1620936"/>
          </a:xfrm>
        </p:spPr>
      </p:pic>
      <p:pic>
        <p:nvPicPr>
          <p:cNvPr id="7" name="Picture 6" descr="A windmill in a field&#10;&#10;Description automatically generated with low confidence">
            <a:extLst>
              <a:ext uri="{FF2B5EF4-FFF2-40B4-BE49-F238E27FC236}">
                <a16:creationId xmlns:a16="http://schemas.microsoft.com/office/drawing/2014/main" id="{E04A4BEC-B6BD-45B2-88D4-91E55D3537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398" t="12116" r="19971" b="18562"/>
          <a:stretch/>
        </p:blipFill>
        <p:spPr>
          <a:xfrm>
            <a:off x="7620624" y="419875"/>
            <a:ext cx="1241255" cy="1857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C8DF76-35BB-4192-9C45-485178FAB4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86" t="11451" b="9741"/>
          <a:stretch/>
        </p:blipFill>
        <p:spPr>
          <a:xfrm>
            <a:off x="188920" y="809463"/>
            <a:ext cx="2795262" cy="1243400"/>
          </a:xfrm>
          <a:prstGeom prst="rect">
            <a:avLst/>
          </a:prstGeom>
        </p:spPr>
      </p:pic>
      <p:pic>
        <p:nvPicPr>
          <p:cNvPr id="13" name="Picture 12" descr="A picture containing bicycle, outdoor, sky, transport&#10;&#10;Description automatically generated">
            <a:extLst>
              <a:ext uri="{FF2B5EF4-FFF2-40B4-BE49-F238E27FC236}">
                <a16:creationId xmlns:a16="http://schemas.microsoft.com/office/drawing/2014/main" id="{8DACDFDA-438D-47F4-A7BE-1B2AA58375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178238" y="865388"/>
            <a:ext cx="1790163" cy="1187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219C32-24D5-4ED5-A39C-FBFFF54AA70D}"/>
              </a:ext>
            </a:extLst>
          </p:cNvPr>
          <p:cNvSpPr txBox="1"/>
          <p:nvPr/>
        </p:nvSpPr>
        <p:spPr>
          <a:xfrm>
            <a:off x="123825" y="2072854"/>
            <a:ext cx="9020175" cy="5145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Enghreifftiau i ategu’r drafodaeth: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Teithio yn ôl ac ymlaen i’r gwaith (yn dibynnu ar amgylchiadau COVID-19): beicio, cerdded, trafnidiaeth gyhoeddus, cerbyd trydan, rhannu ceir: mae pob un yn lleihau allyriadau niweidiol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Gwresogi a goleuo eich cartref/swyddfa: ydych chi’n gwneud hynny’n effeithlon?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Ffynhonnell drydan: gallwch ddewis tariff gwyrdd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bwyd rydym yn ei fwyta, ble a sut rydym yn ei brynu, gan gynnwys y deunydd pacio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Yr eitemau rydym yn eu prynu ar gyfer y gwaith: beth yw eu hôl-troed carbon? A oes eu hangen?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Effaith ein gwastraff (gan gynnwys gweithio gartref) ar ddatgarboneiddio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Effaith allyriadau carbon ar fioamrywiaeth, mannau gwyrdd lleol, seilwaith gwyrdd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0D3A7-7DFA-4E48-A0B8-5EDC6C91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98"/>
            <a:ext cx="9144000" cy="61630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Thema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1 –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Datgarboneiddio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dileu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tanwydd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ffosil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yn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raddol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2903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E219C32-24D5-4ED5-A39C-FBFFF54AA70D}"/>
              </a:ext>
            </a:extLst>
          </p:cNvPr>
          <p:cNvSpPr txBox="1"/>
          <p:nvPr/>
        </p:nvSpPr>
        <p:spPr>
          <a:xfrm>
            <a:off x="123825" y="861452"/>
            <a:ext cx="8381999" cy="310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Astudiaeth</a:t>
            </a:r>
            <a:r>
              <a:rPr lang="en-GB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Achos</a:t>
            </a:r>
            <a:r>
              <a:rPr lang="en-GB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Cyngor Bwrdeistref Sirol Caerffili yn parhau i gyflawni ei ymrwymiad i helpu i fynd i’r afael â’r argyfwng hinsawdd a lleihau allyriadau carbon.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Mae’r tîm arlwyo yn defnyddio faniau trydan gyda poptai trydan i ddarparu gwasanaeth pryd ar glud i’r henoed a’r rhai sy’n agored i niwed fel rhan o’r Gwasanaeth Prydau Uniongyrchol, fel rhan o’r broses o newid i gerbydau ag allyriadau isel iawn.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y-GB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0D3A7-7DFA-4E48-A0B8-5EDC6C91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98"/>
            <a:ext cx="9144000" cy="61630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Thema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1 –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Datgarboneiddio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dileu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tanwydd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ffosil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yn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raddol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</p:txBody>
      </p:sp>
      <p:pic>
        <p:nvPicPr>
          <p:cNvPr id="11" name="Picture 10" descr="CCBC’s Catering Team lead the way with Electric Vehicle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1" y="3286125"/>
            <a:ext cx="4944110" cy="31616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04788" y="5396829"/>
            <a:ext cx="3533775" cy="1397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https://www.caerphilly.gov.uk/News/News-Bulletin/August-2021/CCBC%E2%80%99s-Catering-Team-lead-the-way-with-Electric-Ve?lang=cy-gb</a:t>
            </a:r>
            <a:endParaRPr lang="en-GB" sz="16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793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110" y="707110"/>
            <a:ext cx="25661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b="1" dirty="0">
                <a:solidFill>
                  <a:srgbClr val="00B050"/>
                </a:solidFill>
              </a:rPr>
              <a:t>Deddf yr Amgylchedd (Cymru) 2016</a:t>
            </a:r>
          </a:p>
          <a:p>
            <a:r>
              <a:rPr lang="cy-GB" sz="1600" dirty="0">
                <a:solidFill>
                  <a:srgbClr val="002060"/>
                </a:solidFill>
              </a:rPr>
              <a:t>‘Rheoli cynaliadwy ar adnoddau naturiol’</a:t>
            </a:r>
          </a:p>
          <a:p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27311" y="906022"/>
            <a:ext cx="31246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b="1" dirty="0">
                <a:solidFill>
                  <a:srgbClr val="00B050"/>
                </a:solidFill>
              </a:rPr>
              <a:t>Adran 6 – Y ddyletswydd bioamrywiaeth a chydnerthedd ecosystemau</a:t>
            </a:r>
            <a:endParaRPr lang="cy-GB" sz="1600" dirty="0">
              <a:solidFill>
                <a:srgbClr val="002060"/>
              </a:solidFill>
            </a:endParaRPr>
          </a:p>
          <a:p>
            <a:r>
              <a:rPr lang="cy-GB" sz="1600" dirty="0">
                <a:solidFill>
                  <a:srgbClr val="002060"/>
                </a:solidFill>
              </a:rPr>
              <a:t>‘Ceisio cynnal a gwella bioamrywiaeth a hyrwyddo cydnerthedd ecosystemau’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157" y="2880351"/>
            <a:ext cx="90428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400" b="1" dirty="0">
                <a:solidFill>
                  <a:srgbClr val="00B050"/>
                </a:solidFill>
              </a:rPr>
              <a:t>‘A</a:t>
            </a:r>
            <a:r>
              <a:rPr lang="en-GB" sz="1400" b="1" dirty="0" err="1">
                <a:solidFill>
                  <a:srgbClr val="00B050"/>
                </a:solidFill>
              </a:rPr>
              <a:t>ngori’r</a:t>
            </a:r>
            <a:r>
              <a:rPr lang="en-GB" sz="1400" b="1" dirty="0">
                <a:solidFill>
                  <a:srgbClr val="00B050"/>
                </a:solidFill>
              </a:rPr>
              <a:t> </a:t>
            </a:r>
            <a:r>
              <a:rPr lang="en-GB" sz="1400" b="1" dirty="0" err="1">
                <a:solidFill>
                  <a:srgbClr val="00B050"/>
                </a:solidFill>
              </a:rPr>
              <a:t>ystyriaeth</a:t>
            </a:r>
            <a:r>
              <a:rPr lang="en-GB" sz="1400" b="1" dirty="0">
                <a:solidFill>
                  <a:srgbClr val="00B050"/>
                </a:solidFill>
              </a:rPr>
              <a:t> am </a:t>
            </a:r>
            <a:r>
              <a:rPr lang="en-GB" sz="1400" b="1" dirty="0" err="1">
                <a:solidFill>
                  <a:srgbClr val="00B050"/>
                </a:solidFill>
              </a:rPr>
              <a:t>fioamrywiaeth</a:t>
            </a:r>
            <a:r>
              <a:rPr lang="en-GB" sz="1400" b="1" dirty="0">
                <a:solidFill>
                  <a:srgbClr val="00B050"/>
                </a:solidFill>
              </a:rPr>
              <a:t> ac </a:t>
            </a:r>
            <a:r>
              <a:rPr lang="en-GB" sz="1400" b="1" dirty="0" err="1">
                <a:solidFill>
                  <a:srgbClr val="00B050"/>
                </a:solidFill>
              </a:rPr>
              <a:t>ecosystemau</a:t>
            </a:r>
            <a:r>
              <a:rPr lang="en-GB" sz="1400" b="1" dirty="0">
                <a:solidFill>
                  <a:srgbClr val="00B050"/>
                </a:solidFill>
              </a:rPr>
              <a:t> </a:t>
            </a:r>
            <a:r>
              <a:rPr lang="en-GB" sz="1400" b="1" dirty="0" err="1">
                <a:solidFill>
                  <a:srgbClr val="00B050"/>
                </a:solidFill>
              </a:rPr>
              <a:t>mewn</a:t>
            </a:r>
            <a:r>
              <a:rPr lang="en-GB" sz="1400" b="1" dirty="0">
                <a:solidFill>
                  <a:srgbClr val="00B050"/>
                </a:solidFill>
              </a:rPr>
              <a:t> </a:t>
            </a:r>
            <a:r>
              <a:rPr lang="en-GB" sz="1400" b="1" dirty="0" err="1">
                <a:solidFill>
                  <a:srgbClr val="00B050"/>
                </a:solidFill>
              </a:rPr>
              <a:t>gweithredoedd</a:t>
            </a:r>
            <a:r>
              <a:rPr lang="en-GB" sz="1400" b="1" dirty="0">
                <a:solidFill>
                  <a:srgbClr val="00B050"/>
                </a:solidFill>
              </a:rPr>
              <a:t> o </a:t>
            </a:r>
            <a:r>
              <a:rPr lang="en-GB" sz="1400" b="1" dirty="0" err="1">
                <a:solidFill>
                  <a:srgbClr val="00B050"/>
                </a:solidFill>
              </a:rPr>
              <a:t>ddydd</a:t>
            </a:r>
            <a:r>
              <a:rPr lang="en-GB" sz="1400" b="1" dirty="0">
                <a:solidFill>
                  <a:srgbClr val="00B050"/>
                </a:solidFill>
              </a:rPr>
              <a:t> </a:t>
            </a:r>
            <a:r>
              <a:rPr lang="en-GB" sz="1400" b="1" dirty="0" err="1">
                <a:solidFill>
                  <a:srgbClr val="00B050"/>
                </a:solidFill>
              </a:rPr>
              <a:t>i</a:t>
            </a:r>
            <a:r>
              <a:rPr lang="en-GB" sz="1400" b="1" dirty="0">
                <a:solidFill>
                  <a:srgbClr val="00B050"/>
                </a:solidFill>
              </a:rPr>
              <a:t> </a:t>
            </a:r>
            <a:r>
              <a:rPr lang="en-GB" sz="1400" b="1" dirty="0" err="1">
                <a:solidFill>
                  <a:srgbClr val="00B050"/>
                </a:solidFill>
              </a:rPr>
              <a:t>ddydd</a:t>
            </a:r>
            <a:r>
              <a:rPr lang="en-GB" sz="1400" b="1" dirty="0">
                <a:solidFill>
                  <a:srgbClr val="00B050"/>
                </a:solidFill>
              </a:rPr>
              <a:t>, </a:t>
            </a:r>
            <a:r>
              <a:rPr lang="en-GB" sz="1400" b="1" dirty="0" err="1">
                <a:solidFill>
                  <a:srgbClr val="00B050"/>
                </a:solidFill>
              </a:rPr>
              <a:t>mewn</a:t>
            </a:r>
            <a:r>
              <a:rPr lang="en-GB" sz="1400" b="1" dirty="0">
                <a:solidFill>
                  <a:srgbClr val="00B050"/>
                </a:solidFill>
              </a:rPr>
              <a:t> </a:t>
            </a:r>
            <a:r>
              <a:rPr lang="en-GB" sz="1400" b="1" dirty="0" err="1">
                <a:solidFill>
                  <a:srgbClr val="00B050"/>
                </a:solidFill>
              </a:rPr>
              <a:t>polisïau</a:t>
            </a:r>
            <a:r>
              <a:rPr lang="en-GB" sz="1400" b="1" dirty="0">
                <a:solidFill>
                  <a:srgbClr val="00B050"/>
                </a:solidFill>
              </a:rPr>
              <a:t>, </a:t>
            </a:r>
            <a:r>
              <a:rPr lang="en-GB" sz="1400" b="1" dirty="0" err="1">
                <a:solidFill>
                  <a:srgbClr val="00B050"/>
                </a:solidFill>
              </a:rPr>
              <a:t>cynlluniau</a:t>
            </a:r>
            <a:r>
              <a:rPr lang="en-GB" sz="1400" b="1" dirty="0">
                <a:solidFill>
                  <a:srgbClr val="00B050"/>
                </a:solidFill>
              </a:rPr>
              <a:t>, </a:t>
            </a:r>
            <a:r>
              <a:rPr lang="en-GB" sz="1400" b="1" dirty="0" err="1">
                <a:solidFill>
                  <a:srgbClr val="00B050"/>
                </a:solidFill>
              </a:rPr>
              <a:t>rhaglenni</a:t>
            </a:r>
            <a:r>
              <a:rPr lang="en-GB" sz="1400" b="1" dirty="0">
                <a:solidFill>
                  <a:srgbClr val="00B050"/>
                </a:solidFill>
              </a:rPr>
              <a:t> a </a:t>
            </a:r>
            <a:r>
              <a:rPr lang="en-GB" sz="1400" b="1" dirty="0" err="1">
                <a:solidFill>
                  <a:srgbClr val="00B050"/>
                </a:solidFill>
              </a:rPr>
              <a:t>phrosiectau</a:t>
            </a:r>
            <a:r>
              <a:rPr lang="en-GB" sz="1400" b="1" dirty="0">
                <a:solidFill>
                  <a:srgbClr val="00B050"/>
                </a:solidFill>
              </a:rPr>
              <a:t>. Mae </a:t>
            </a:r>
            <a:r>
              <a:rPr lang="en-GB" sz="1400" b="1" dirty="0" err="1">
                <a:solidFill>
                  <a:srgbClr val="00B050"/>
                </a:solidFill>
              </a:rPr>
              <a:t>angen</a:t>
            </a:r>
            <a:r>
              <a:rPr lang="en-GB" sz="1400" b="1" dirty="0">
                <a:solidFill>
                  <a:srgbClr val="00B050"/>
                </a:solidFill>
              </a:rPr>
              <a:t> </a:t>
            </a:r>
            <a:r>
              <a:rPr lang="en-GB" sz="1400" b="1" dirty="0" err="1">
                <a:solidFill>
                  <a:srgbClr val="00B050"/>
                </a:solidFill>
              </a:rPr>
              <a:t>newid</a:t>
            </a:r>
            <a:r>
              <a:rPr lang="en-GB" sz="1400" b="1" dirty="0">
                <a:solidFill>
                  <a:srgbClr val="00B050"/>
                </a:solidFill>
              </a:rPr>
              <a:t> y </a:t>
            </a:r>
            <a:r>
              <a:rPr lang="en-GB" sz="1400" b="1" dirty="0" err="1">
                <a:solidFill>
                  <a:srgbClr val="00B050"/>
                </a:solidFill>
              </a:rPr>
              <a:t>ffordd</a:t>
            </a:r>
            <a:r>
              <a:rPr lang="en-GB" sz="1400" b="1" dirty="0">
                <a:solidFill>
                  <a:srgbClr val="00B050"/>
                </a:solidFill>
              </a:rPr>
              <a:t> </a:t>
            </a:r>
            <a:r>
              <a:rPr lang="en-GB" sz="1400" b="1" dirty="0" err="1">
                <a:solidFill>
                  <a:srgbClr val="00B050"/>
                </a:solidFill>
              </a:rPr>
              <a:t>yr</a:t>
            </a:r>
            <a:r>
              <a:rPr lang="en-GB" sz="1400" b="1" dirty="0">
                <a:solidFill>
                  <a:srgbClr val="00B050"/>
                </a:solidFill>
              </a:rPr>
              <a:t> </a:t>
            </a:r>
            <a:r>
              <a:rPr lang="en-GB" sz="1400" b="1" dirty="0" err="1">
                <a:solidFill>
                  <a:srgbClr val="00B050"/>
                </a:solidFill>
              </a:rPr>
              <a:t>ydym</a:t>
            </a:r>
            <a:r>
              <a:rPr lang="en-GB" sz="1400" b="1" dirty="0">
                <a:solidFill>
                  <a:srgbClr val="00B050"/>
                </a:solidFill>
              </a:rPr>
              <a:t> </a:t>
            </a:r>
            <a:r>
              <a:rPr lang="en-GB" sz="1400" b="1" dirty="0" err="1">
                <a:solidFill>
                  <a:srgbClr val="00B050"/>
                </a:solidFill>
              </a:rPr>
              <a:t>yn</a:t>
            </a:r>
            <a:r>
              <a:rPr lang="en-GB" sz="1400" b="1" dirty="0">
                <a:solidFill>
                  <a:srgbClr val="00B050"/>
                </a:solidFill>
              </a:rPr>
              <a:t> </a:t>
            </a:r>
            <a:r>
              <a:rPr lang="en-GB" sz="1400" b="1" dirty="0" err="1">
                <a:solidFill>
                  <a:srgbClr val="00B050"/>
                </a:solidFill>
              </a:rPr>
              <a:t>meddwl</a:t>
            </a:r>
            <a:r>
              <a:rPr lang="en-GB" sz="1400" b="1" dirty="0">
                <a:solidFill>
                  <a:srgbClr val="00B050"/>
                </a:solidFill>
              </a:rPr>
              <a:t> am </a:t>
            </a:r>
            <a:r>
              <a:rPr lang="en-GB" sz="1400" b="1" dirty="0" err="1">
                <a:solidFill>
                  <a:srgbClr val="00B050"/>
                </a:solidFill>
              </a:rPr>
              <a:t>weithredu</a:t>
            </a:r>
            <a:r>
              <a:rPr lang="en-GB" sz="1400" b="1" dirty="0">
                <a:solidFill>
                  <a:srgbClr val="00B050"/>
                </a:solidFill>
              </a:rPr>
              <a:t> </a:t>
            </a:r>
            <a:r>
              <a:rPr lang="en-GB" sz="1400" b="1" dirty="0" err="1">
                <a:solidFill>
                  <a:srgbClr val="00B050"/>
                </a:solidFill>
              </a:rPr>
              <a:t>dros</a:t>
            </a:r>
            <a:r>
              <a:rPr lang="en-GB" sz="1400" b="1" dirty="0">
                <a:solidFill>
                  <a:srgbClr val="00B050"/>
                </a:solidFill>
              </a:rPr>
              <a:t> </a:t>
            </a:r>
            <a:r>
              <a:rPr lang="en-GB" sz="1400" b="1" dirty="0" err="1">
                <a:solidFill>
                  <a:srgbClr val="00B050"/>
                </a:solidFill>
              </a:rPr>
              <a:t>fioamrywiaeth</a:t>
            </a:r>
            <a:r>
              <a:rPr lang="en-GB" sz="1400" b="1">
                <a:solidFill>
                  <a:srgbClr val="00B050"/>
                </a:solidFill>
              </a:rPr>
              <a:t>’</a:t>
            </a:r>
            <a:endParaRPr lang="cy-GB" sz="1400" b="1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565" y="933988"/>
            <a:ext cx="2644135" cy="1794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13E644-22AE-4903-BCEB-C8188F59C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678" y="5966749"/>
            <a:ext cx="2171773" cy="5866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F0DFB-DF52-4FD0-AEFE-D7DAB735A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105" y="3528318"/>
            <a:ext cx="2089750" cy="29465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85A2A9-891E-426A-94C3-ED5D98E04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7535" y="3585446"/>
            <a:ext cx="3219636" cy="22153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517490-8237-426F-A66C-6EDE8960A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124" y="3619015"/>
            <a:ext cx="2875827" cy="21482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9BD28AC-4A1D-5640-B37C-BE4225C0BD1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7263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108000" rIns="91440" bIns="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Thema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2.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Bioamrywiaeth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Gwyrdroi’r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argyfwng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Byd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Natur</a:t>
            </a:r>
            <a:endParaRPr lang="en-GB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5096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765DED-590E-4F4C-9075-07250A60CA13}"/>
              </a:ext>
            </a:extLst>
          </p:cNvPr>
          <p:cNvSpPr txBox="1"/>
          <p:nvPr/>
        </p:nvSpPr>
        <p:spPr>
          <a:xfrm>
            <a:off x="95249" y="891251"/>
            <a:ext cx="8943975" cy="5523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Enghreifftiau i ategu’r drafodaeth: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Rheoli’r safle (cartref a swyddfa) – a ydym yn cyfrannu at ryddhau sylweddau niweidiol? A ydym yn darparu cynefinoedd megis planhigfeydd, gwestai i drychfilod, bocsys/dyfeisiau bwydo adar?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Rheoli’r ardd – cynefin i ddraenogod, adar, pryfed peillio? A ydym yn defnyddio cemegau – chwynladdwyr, plaladdwyr?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bwyd rydym yn ei fwyta – sut mae’n cael ei dyfu, o ble y daw, pa mor bell y mae wedi teithio, sut mae wedi cael ei bacio?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Papur a deunyddiau traul y swyddfa – o ble mae’r rhain yn dod? Ydyn nhw’n cael eu hailgylchu, neu a oes nod gwirio’r ‘Cynllun Stiwardiaeth Coedwigoedd’?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 ffyrdd o deithio a’u heffaith ar yr amgylchedd a bioamrywiaeth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Cyfleoedd i wirfoddoli a gwella mannau gwyrdd lleol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Ymgysylltu â thimau a gwasanaethau eraill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97" y="5102898"/>
            <a:ext cx="2219328" cy="166235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2B91D6C-26BF-1F44-95E6-FA6B42C1F5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7263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108000" rIns="91440" bIns="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Thema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2.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Bioamrywiaeth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Gwyrdroi’r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argyfwng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Byd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Natur</a:t>
            </a:r>
            <a:endParaRPr lang="en-GB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1726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765DED-590E-4F4C-9075-07250A60CA13}"/>
              </a:ext>
            </a:extLst>
          </p:cNvPr>
          <p:cNvSpPr txBox="1"/>
          <p:nvPr/>
        </p:nvSpPr>
        <p:spPr>
          <a:xfrm>
            <a:off x="95248" y="757901"/>
            <a:ext cx="8846503" cy="326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0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Astudiaeth Achos:</a:t>
            </a:r>
            <a:endParaRPr lang="cy-GB" sz="20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Bwrdd Iechyd Prifysgol Bae Abertawe yn helpu menter Amaethyddiaeth a Gefnogir gan y Gymuned, fel rhan o’i ymrwymiad ehangach i ddyfodol mwy cynaliadwy. Mae wedi cytuno i brydlesu darn o dir am rent bach iawn, i fenter nid-er-elw er mwyn tyfu amrywiaeth o gnydau, gyda’r gymuned ehangach ac o bosibl cleifion ysbyty yn helpu i’w rhedeg.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Deddf Llesiant Cenedlaethau’r Dyfodol (Cymru) wedi annog y bwrdd iechyd i feddwl yn wahanol am sut mae’n defnyddio’i ystâd i gefnogi pobl yn y gymuned drwy ehangu mynediad at fwyd iach a fforddiadwy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B91D6C-26BF-1F44-95E6-FA6B42C1F5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7263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108000" rIns="91440" bIns="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Thema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2.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Bioamrywiaeth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Gwydroi’r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argyfwng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Byd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Natur</a:t>
            </a:r>
            <a:endParaRPr lang="en-GB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5" descr="Image shows two people in a field with trees behind the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4495800"/>
            <a:ext cx="3969701" cy="22275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95261" y="5892381"/>
            <a:ext cx="4391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https://bipba.gig.cymru/newyddion/newyddion-iechyd-bae-abertawe/hadau-newid-wediu-hau-ar-gyfer-cnydau-iw-tyfu-ar-dir-ysbyty-treforys/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248" y="4037344"/>
            <a:ext cx="4591052" cy="1724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Bydd y fenter yn cysylltu’r gymuned, yn gwella sgiliau, yn lleihau unigrwydd ac ynysigrwydd ac yn gwella iechyd a llesiant pobl heb unrhyw gost i’r bwrdd iechyd.</a:t>
            </a:r>
            <a:r>
              <a:rPr lang="cy-GB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y-GB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99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6C756-9E5B-4366-B067-244B0ECF7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4509"/>
          </a:xfr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Egwyl</a:t>
            </a: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</a:t>
            </a: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 descr="Hot air balloon in foggy mountains">
            <a:extLst>
              <a:ext uri="{FF2B5EF4-FFF2-40B4-BE49-F238E27FC236}">
                <a16:creationId xmlns:a16="http://schemas.microsoft.com/office/drawing/2014/main" id="{F10DFF91-0FB1-47A6-B249-656914F2F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2" r="11066" b="5067"/>
          <a:stretch/>
        </p:blipFill>
        <p:spPr>
          <a:xfrm>
            <a:off x="0" y="1054509"/>
            <a:ext cx="9144000" cy="58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4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66C5-2C5B-4300-AB07-D510F5792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Thema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Defnyddio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Adnoddau’n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Effeithlon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Dim </a:t>
            </a:r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Gwastraff</a:t>
            </a:r>
            <a:endParaRPr lang="en-US" sz="2400" b="1" kern="12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D3EE34-793A-A244-A511-D3E77358E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" t="10051" r="7958" b="7314"/>
          <a:stretch/>
        </p:blipFill>
        <p:spPr>
          <a:xfrm>
            <a:off x="579549" y="998113"/>
            <a:ext cx="7688688" cy="53833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38260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25D7-0532-41B7-82E8-E4D6743A4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054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Beth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ydy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ni’n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mynd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i’w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wneud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F9FD5-31DA-4DE7-8F85-7A3A03FDA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529" y="1113243"/>
            <a:ext cx="7999672" cy="3171163"/>
          </a:xfrm>
        </p:spPr>
        <p:txBody>
          <a:bodyPr>
            <a:normAutofit/>
          </a:bodyPr>
          <a:lstStyle/>
          <a:p>
            <a:r>
              <a:rPr lang="cy-GB" dirty="0">
                <a:solidFill>
                  <a:srgbClr val="002060"/>
                </a:solidFill>
              </a:rPr>
              <a:t>Trafod a chanfod y ffyrdd y mae ein tîm yn cael effaith ar yr amgylchedd – effeithiau cadarnhaol a negyddol</a:t>
            </a:r>
          </a:p>
          <a:p>
            <a:r>
              <a:rPr lang="cy-GB" dirty="0">
                <a:solidFill>
                  <a:srgbClr val="002060"/>
                </a:solidFill>
              </a:rPr>
              <a:t>Dod o hyd i ffyrdd o GYNYDDU’R effeithiau cadarnhaol a LLEIHAU’R effeithiau negyddol</a:t>
            </a:r>
          </a:p>
          <a:p>
            <a:r>
              <a:rPr lang="cy-GB" dirty="0">
                <a:solidFill>
                  <a:srgbClr val="002060"/>
                </a:solidFill>
              </a:rPr>
              <a:t>Cofnodi ein camau gweithredu mewn cynllun</a:t>
            </a:r>
          </a:p>
          <a:p>
            <a:r>
              <a:rPr lang="cy-GB" dirty="0">
                <a:solidFill>
                  <a:srgbClr val="002060"/>
                </a:solidFill>
              </a:rPr>
              <a:t>Gosod nodau a thargedau</a:t>
            </a:r>
          </a:p>
          <a:p>
            <a:r>
              <a:rPr lang="cy-GB" dirty="0">
                <a:solidFill>
                  <a:srgbClr val="002060"/>
                </a:solidFill>
              </a:rPr>
              <a:t>Monitro ein cynnydd ac adrodd arno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87" y="4284406"/>
            <a:ext cx="2081880" cy="2081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71" y="4383002"/>
            <a:ext cx="1929562" cy="188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9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C877D9-1C2B-4D95-AAF6-A98194E90C85}"/>
              </a:ext>
            </a:extLst>
          </p:cNvPr>
          <p:cNvSpPr txBox="1"/>
          <p:nvPr/>
        </p:nvSpPr>
        <p:spPr>
          <a:xfrm>
            <a:off x="151256" y="842489"/>
            <a:ext cx="8839200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Enghreifftiau i ategu’r drafodaeth: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Defnyddiau y swyddfa o nwyddau traul: bod yn ddi-bapur, dim plastig untro?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Gwastraff bwyd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Arferion caffael: lleihau gwastraff drwy delerau ac amodau contractau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Sefydlu hierarchiaeth gwastraff (gweler y sleid blaenorol)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Meddwl am ddillad/gwisg swyddogol, nwyddau trydanol/T.G., deunyddiau glanhau, deunydd ysgrifennu, gwastraff cyffredinol ac ailgylchu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Gwastraff plastig – sut y gallech wneud gwahaniaeth i leihau’r defnydd o blastig untro (neu blastig yn gyffredinol, pan fo dulliau amgen ar gael)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Rheoli gerddi / tir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73" y="4896840"/>
            <a:ext cx="2425912" cy="18649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82B88D0-172B-1F43-8FDC-D8FA7B4393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2267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Thema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Defnyddio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Adnoddau’n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Effeithlon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Dim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Gwastraff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9197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C877D9-1C2B-4D95-AAF6-A98194E90C85}"/>
              </a:ext>
            </a:extLst>
          </p:cNvPr>
          <p:cNvSpPr txBox="1"/>
          <p:nvPr/>
        </p:nvSpPr>
        <p:spPr>
          <a:xfrm>
            <a:off x="151256" y="842489"/>
            <a:ext cx="8839200" cy="346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Astudiaeth</a:t>
            </a:r>
            <a:r>
              <a:rPr lang="en-GB" sz="20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Achos</a:t>
            </a:r>
            <a:r>
              <a:rPr lang="en-GB" sz="20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20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Roedd ‘Rhaglen Ein Gofod’ Iechyd Cyhoeddus Cymru yn golygu adleoli staff o sawl swyddfa fach ledled Cymru i swyddfa fawr newydd yng Nghaerdydd.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Roedd y briff a luniwyd ar gyfer dodrefnu’r adeilad yn pwysleisio’r angen i ddangos cynaliadwyedd amgylcheddol, economaidd a chymdeithasol drwyddo draw.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Cafodd 41 o dunelli o wastraff ei arbed rhag mynd i safleoedd tirlenwi</a:t>
            </a:r>
            <a:endParaRPr lang="cy-GB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Arbedodd y prosiect gyfanswm o 134 tunnell o CO</a:t>
            </a:r>
            <a:r>
              <a:rPr lang="cy-GB" sz="20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y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sy’n cyfateb i deithio tua 400,000 milltir mewn car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82B88D0-172B-1F43-8FDC-D8FA7B4393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2267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Thema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Defnyddio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Adnoddau’n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Effeithlon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Dim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Gwastraff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CQ2i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695825" y="4362982"/>
            <a:ext cx="4371975" cy="2416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256" y="5305425"/>
            <a:ext cx="3562350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https://wrapcymru.org.uk/sites/default/files/2020-09/WRAP-public-health-wales-2016.pdf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48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8A868A-6ECD-8345-A9DE-030232529FC6}"/>
              </a:ext>
            </a:extLst>
          </p:cNvPr>
          <p:cNvSpPr/>
          <p:nvPr/>
        </p:nvSpPr>
        <p:spPr>
          <a:xfrm>
            <a:off x="3473245" y="0"/>
            <a:ext cx="5670755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6A1717-D512-7F47-9974-100CCEA92345}"/>
              </a:ext>
            </a:extLst>
          </p:cNvPr>
          <p:cNvSpPr/>
          <p:nvPr/>
        </p:nvSpPr>
        <p:spPr>
          <a:xfrm>
            <a:off x="0" y="0"/>
            <a:ext cx="3561736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E47C7E-4020-4D90-B73F-2A3F3AE4E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9678"/>
            <a:ext cx="2675936" cy="4952492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Mynd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gam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ymhellach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400577-48E4-46C3-8CD8-EA9C4C78E5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0650731"/>
              </p:ext>
            </p:extLst>
          </p:nvPr>
        </p:nvGraphicFramePr>
        <p:xfrm>
          <a:off x="3886200" y="568325"/>
          <a:ext cx="46863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4" y="2572725"/>
            <a:ext cx="3569110" cy="271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27" y="5342480"/>
            <a:ext cx="857252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74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88CAB-1DD2-4238-A071-696DC2B8D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313" y="0"/>
            <a:ext cx="6003687" cy="70054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 </a:t>
            </a:r>
            <a:r>
              <a:rPr lang="en-GB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rydyn</a:t>
            </a:r>
            <a:r>
              <a:rPr lang="en-GB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ni’n</a:t>
            </a:r>
            <a:r>
              <a:rPr lang="en-GB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mynd</a:t>
            </a:r>
            <a:r>
              <a:rPr lang="en-GB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wneud</a:t>
            </a:r>
            <a:r>
              <a:rPr lang="en-GB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hyn</a:t>
            </a:r>
            <a:r>
              <a:rPr lang="en-GB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E7B30-34E4-4C12-8CBB-4D6C3CB7D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270" y="957096"/>
            <a:ext cx="5906729" cy="4065613"/>
          </a:xfrm>
        </p:spPr>
        <p:txBody>
          <a:bodyPr>
            <a:noAutofit/>
          </a:bodyPr>
          <a:lstStyle/>
          <a:p>
            <a:r>
              <a:rPr lang="cy-GB" dirty="0">
                <a:solidFill>
                  <a:srgbClr val="002060"/>
                </a:solidFill>
              </a:rPr>
              <a:t>Rydym wedi profi effeithiau pandemig COVID-19</a:t>
            </a:r>
          </a:p>
          <a:p>
            <a:r>
              <a:rPr lang="cy-GB" dirty="0">
                <a:solidFill>
                  <a:srgbClr val="002060"/>
                </a:solidFill>
              </a:rPr>
              <a:t>Rydym yn wynebu argyfwng hinsawdd</a:t>
            </a:r>
          </a:p>
          <a:p>
            <a:r>
              <a:rPr lang="cy-GB" dirty="0">
                <a:solidFill>
                  <a:srgbClr val="002060"/>
                </a:solidFill>
              </a:rPr>
              <a:t>Rydym yn wynebu argyfwng natur</a:t>
            </a:r>
          </a:p>
          <a:p>
            <a:r>
              <a:rPr lang="cy-GB" dirty="0">
                <a:solidFill>
                  <a:srgbClr val="002060"/>
                </a:solidFill>
              </a:rPr>
              <a:t>Rydym yn wynebu argyfwng o ran gwastraff plastig</a:t>
            </a:r>
          </a:p>
          <a:p>
            <a:r>
              <a:rPr lang="cy-GB" dirty="0">
                <a:solidFill>
                  <a:srgbClr val="002060"/>
                </a:solidFill>
              </a:rPr>
              <a:t>Mae gan ein sefydliad rwymedigaeth gyfreithiol</a:t>
            </a:r>
          </a:p>
          <a:p>
            <a:r>
              <a:rPr lang="cy-GB" dirty="0">
                <a:solidFill>
                  <a:srgbClr val="002060"/>
                </a:solidFill>
              </a:rPr>
              <a:t>Gallwn helpu ein hunain, ein teuluoedd, ein cyflogwr, ein cymunedau a’n planed</a:t>
            </a:r>
          </a:p>
          <a:p>
            <a:r>
              <a:rPr lang="cy-GB" dirty="0">
                <a:solidFill>
                  <a:srgbClr val="002060"/>
                </a:solidFill>
              </a:rPr>
              <a:t>Beth arall – pam ddylen ni wneud hyn yn eich barn chi?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CE0031-7616-41C1-83C7-E277139C0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8108"/>
          <a:stretch/>
        </p:blipFill>
        <p:spPr>
          <a:xfrm>
            <a:off x="0" y="0"/>
            <a:ext cx="3140313" cy="2164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F5756D-BBCD-4181-9AF4-B6736F02E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1" r="3" b="1881"/>
          <a:stretch/>
        </p:blipFill>
        <p:spPr>
          <a:xfrm>
            <a:off x="0" y="2342320"/>
            <a:ext cx="3140313" cy="2164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D4F23C-7B59-4004-89BF-42E79F9B36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9615"/>
          <a:stretch/>
        </p:blipFill>
        <p:spPr>
          <a:xfrm>
            <a:off x="0" y="4684639"/>
            <a:ext cx="3140313" cy="21643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717" y="4917802"/>
            <a:ext cx="1725302" cy="14419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578" y="4819085"/>
            <a:ext cx="1639370" cy="163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30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803E16-2B79-D647-8FC3-3E60B3F9E508}"/>
              </a:ext>
            </a:extLst>
          </p:cNvPr>
          <p:cNvSpPr/>
          <p:nvPr/>
        </p:nvSpPr>
        <p:spPr>
          <a:xfrm>
            <a:off x="176981" y="4244042"/>
            <a:ext cx="3519517" cy="10554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B254C7-E5D2-2349-B51C-65EBEA269E8E}"/>
              </a:ext>
            </a:extLst>
          </p:cNvPr>
          <p:cNvSpPr/>
          <p:nvPr/>
        </p:nvSpPr>
        <p:spPr>
          <a:xfrm>
            <a:off x="176981" y="3262801"/>
            <a:ext cx="3519517" cy="7152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5612F-0CEB-7C4B-8E7B-5018DEA4E71C}"/>
              </a:ext>
            </a:extLst>
          </p:cNvPr>
          <p:cNvSpPr/>
          <p:nvPr/>
        </p:nvSpPr>
        <p:spPr>
          <a:xfrm>
            <a:off x="176981" y="2286000"/>
            <a:ext cx="3519517" cy="7152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94E37E9-0097-46F9-9962-21C0CE69A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78766" y="2050024"/>
            <a:ext cx="5188253" cy="4529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988CAB-1DD2-4238-A071-696DC2B8D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45"/>
            <a:ext cx="9144000" cy="646616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Beth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yw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themâu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E7B30-34E4-4C12-8CBB-4D6C3CB7D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249" y="2374491"/>
            <a:ext cx="3679723" cy="3162584"/>
          </a:xfrm>
        </p:spPr>
        <p:txBody>
          <a:bodyPr>
            <a:no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Datgarboneiddio</a:t>
            </a:r>
            <a:endParaRPr lang="en-GB" sz="2400" dirty="0">
              <a:solidFill>
                <a:srgbClr val="002060"/>
              </a:solidFill>
            </a:endParaRP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err="1">
                <a:solidFill>
                  <a:srgbClr val="002060"/>
                </a:solidFill>
              </a:rPr>
              <a:t>Bioamrywiaeth</a:t>
            </a:r>
            <a:endParaRPr lang="en-GB" sz="2400" dirty="0">
              <a:solidFill>
                <a:srgbClr val="002060"/>
              </a:solidFill>
            </a:endParaRP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000" dirty="0" err="1">
                <a:solidFill>
                  <a:srgbClr val="002060"/>
                </a:solidFill>
              </a:rPr>
              <a:t>Defnyddio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Adnoddau’n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Effeithlon</a:t>
            </a:r>
            <a:r>
              <a:rPr lang="en-GB" sz="2000" dirty="0">
                <a:solidFill>
                  <a:srgbClr val="002060"/>
                </a:solidFill>
              </a:rPr>
              <a:t>/Dim </a:t>
            </a:r>
            <a:r>
              <a:rPr lang="en-GB" sz="2000" dirty="0" err="1">
                <a:solidFill>
                  <a:srgbClr val="002060"/>
                </a:solidFill>
              </a:rPr>
              <a:t>Gwastraff</a:t>
            </a:r>
            <a:endParaRPr lang="en-GB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3E7B30-34E4-4C12-8CBB-4D6C3CB7D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7464" y="700506"/>
            <a:ext cx="6785285" cy="11510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400" b="1" dirty="0">
                <a:solidFill>
                  <a:srgbClr val="002060"/>
                </a:solidFill>
              </a:rPr>
              <a:t>Mae ein perthynas â natur yn un gymhleth. Felly, mae’r gweithdy’n symleiddio pethau drwy ganolbwyntio ar dair thema allweddol: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31416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A4F12A-A342-4020-82F3-D3727EFF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004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Pam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dewis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themâu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hyn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D5D295-EFC9-48EB-8FC3-D150854EB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764" y="2151165"/>
            <a:ext cx="8769385" cy="4351338"/>
          </a:xfrm>
        </p:spPr>
        <p:txBody>
          <a:bodyPr>
            <a:normAutofit/>
          </a:bodyPr>
          <a:lstStyle/>
          <a:p>
            <a:r>
              <a:rPr lang="cy-GB" sz="2400" dirty="0">
                <a:solidFill>
                  <a:schemeClr val="accent1">
                    <a:lumMod val="50000"/>
                  </a:schemeClr>
                </a:solidFill>
              </a:rPr>
              <a:t>Mae’r tair thema yn gysylltiedig â’i gilydd</a:t>
            </a:r>
          </a:p>
          <a:p>
            <a:r>
              <a:rPr lang="cy-GB" sz="2400" dirty="0">
                <a:solidFill>
                  <a:schemeClr val="accent1">
                    <a:lumMod val="50000"/>
                  </a:schemeClr>
                </a:solidFill>
              </a:rPr>
              <a:t>Mae Llywodraeth Cymru, y DU ac Ewrop, yn ogystal â’r Cenhedloedd Unedig wedi gosod targedau amlwg, ar raddfa fawr ar gyfer pob thema</a:t>
            </a:r>
          </a:p>
          <a:p>
            <a:r>
              <a:rPr lang="cy-GB" sz="2400" dirty="0">
                <a:solidFill>
                  <a:schemeClr val="accent1">
                    <a:lumMod val="50000"/>
                  </a:schemeClr>
                </a:solidFill>
              </a:rPr>
              <a:t>Mae’n ofyniad cyfriethiol i’r sector cyhoeddus yng Nghymru roi sylw i bob thema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332A2-4FFD-4D31-A6E2-714540A1ED0D}"/>
              </a:ext>
            </a:extLst>
          </p:cNvPr>
          <p:cNvSpPr txBox="1"/>
          <p:nvPr/>
        </p:nvSpPr>
        <p:spPr>
          <a:xfrm>
            <a:off x="128954" y="1051025"/>
            <a:ext cx="8855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400" b="1" dirty="0">
                <a:solidFill>
                  <a:srgbClr val="002060"/>
                </a:solidFill>
              </a:rPr>
              <a:t>Fel cenedl ac fel planaed, rydym yn wynebu argyfwng ym mhob un o’r tair thema.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575F2A-C008-4BF1-8260-D9DAC51B8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73" y="5203942"/>
            <a:ext cx="8644877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60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64AFA-7E90-4293-9099-15EC11A3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450"/>
            <a:ext cx="9144000" cy="59018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Deddf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Llesiant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Cenedlaethau’r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Dyfodol</a:t>
            </a:r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(Cymru) 2015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DD18C6-7965-46E0-BE80-C48D10E3C466}"/>
              </a:ext>
            </a:extLst>
          </p:cNvPr>
          <p:cNvSpPr txBox="1"/>
          <p:nvPr/>
        </p:nvSpPr>
        <p:spPr>
          <a:xfrm>
            <a:off x="105508" y="679734"/>
            <a:ext cx="9038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200" dirty="0">
                <a:solidFill>
                  <a:srgbClr val="002060"/>
                </a:solidFill>
              </a:rPr>
              <a:t>Mae’r Ddeddf yn gofyn i’r 44 corff cyhoeddus yng Nghymru gyflawni’r saith nod llesiant cenedlaethol drwy bum ffordd o weithio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EBA2F2-8DB1-4282-98F5-6951F7AF7170}"/>
              </a:ext>
            </a:extLst>
          </p:cNvPr>
          <p:cNvSpPr txBox="1"/>
          <p:nvPr/>
        </p:nvSpPr>
        <p:spPr>
          <a:xfrm>
            <a:off x="5735071" y="2467629"/>
            <a:ext cx="30060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200" dirty="0">
                <a:solidFill>
                  <a:srgbClr val="002060"/>
                </a:solidFill>
              </a:rPr>
              <a:t>Mae gwaith Gofal ac Adfer Amgylcheddol yn rhan bwysig o Ddeddf Llesiant Cenedlaethau’r Dyfodol. Mae’n cydnabod na allwn ffynnu heb natur.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461"/>
            <a:ext cx="5397910" cy="51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83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65BE0-F758-44B0-A9CB-EF2346F20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91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Sut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byddwn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ni’n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gwneud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hyn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D2223-C6A9-4136-8F4F-E98A67599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062" y="717846"/>
            <a:ext cx="9012852" cy="88580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y-GB" sz="2400" b="1" dirty="0">
                <a:solidFill>
                  <a:srgbClr val="002060"/>
                </a:solidFill>
              </a:rPr>
              <a:t>Byddwn yn defnyddio’r pum ffordd o weithio i feddwl am ein heffaith ar y tair thema allweddol – datgarboneiddio, bioamrywiaeth, defnyddio adnoddau’n effeithlon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A3F5B2-C030-4A9F-AB7F-D441DFF1ACDB}"/>
              </a:ext>
            </a:extLst>
          </p:cNvPr>
          <p:cNvSpPr txBox="1"/>
          <p:nvPr/>
        </p:nvSpPr>
        <p:spPr>
          <a:xfrm>
            <a:off x="82062" y="6217646"/>
            <a:ext cx="9012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000" dirty="0">
                <a:solidFill>
                  <a:schemeClr val="accent1">
                    <a:lumMod val="50000"/>
                  </a:schemeClr>
                </a:solidFill>
              </a:rPr>
              <a:t>Cofiwch ystyried y ffyrdd y mae’r themâu hyn yn gorgyffwrdd ac yn ategu ei gilydd</a:t>
            </a:r>
          </a:p>
        </p:txBody>
      </p: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D5748C4-36C7-184D-BDF7-BA4EEB3C9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92" y="1480546"/>
            <a:ext cx="60198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70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D3F654-DCF1-4A11-BBB4-D93BA8D53393}"/>
              </a:ext>
            </a:extLst>
          </p:cNvPr>
          <p:cNvSpPr txBox="1"/>
          <p:nvPr/>
        </p:nvSpPr>
        <p:spPr>
          <a:xfrm>
            <a:off x="0" y="-19431"/>
            <a:ext cx="9144000" cy="75403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Llunio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Cynllun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Gweithredu</a:t>
            </a:r>
            <a:endParaRPr lang="en-US" sz="4400" b="1" kern="12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C003B-DE2D-466B-8A22-53654F59F7E2}"/>
              </a:ext>
            </a:extLst>
          </p:cNvPr>
          <p:cNvSpPr txBox="1"/>
          <p:nvPr/>
        </p:nvSpPr>
        <p:spPr>
          <a:xfrm>
            <a:off x="121290" y="835070"/>
            <a:ext cx="8850701" cy="854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chemeClr val="accent1">
                    <a:lumMod val="50000"/>
                  </a:schemeClr>
                </a:solidFill>
              </a:rPr>
              <a:t>Rydym wedi cael templed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y-GB" sz="2000" dirty="0">
                <a:solidFill>
                  <a:schemeClr val="accent1">
                    <a:lumMod val="50000"/>
                  </a:schemeClr>
                </a:solidFill>
              </a:rPr>
              <a:t>Bydd eich tîm yn defnyddio’r templed neu’n ei addasu, ac yn gweithredu system fonitro a chofnodi barhaus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F90BE2-4431-4CB4-94A8-039A8D39FFAC}"/>
              </a:ext>
            </a:extLst>
          </p:cNvPr>
          <p:cNvSpPr txBox="1"/>
          <p:nvPr/>
        </p:nvSpPr>
        <p:spPr>
          <a:xfrm>
            <a:off x="-1" y="6460968"/>
            <a:ext cx="9144001" cy="3970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NOD Y GWEITHDY –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PENNU CAMAU GWEITHREDU A’U CYFLAWNI!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DDA2D4DE-84BF-0840-84C1-E16421E48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99" y="1790041"/>
            <a:ext cx="5907567" cy="461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05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62EDD-BEF9-4BE9-994D-0D5222EFD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2"/>
            <a:ext cx="9144000" cy="708305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Rheolau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Sylfaenol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GB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Chyngor</a:t>
            </a:r>
            <a:endParaRPr lang="en-GB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D383B-4154-472A-8BE6-C46676D8E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19" y="774980"/>
            <a:ext cx="8681687" cy="5915187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56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cy-GB" sz="6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Cofiwch dalu sylw a chymryd rhan</a:t>
            </a:r>
          </a:p>
          <a:p>
            <a:pPr>
              <a:lnSpc>
                <a:spcPct val="107000"/>
              </a:lnSpc>
              <a:spcBef>
                <a:spcPts val="0"/>
              </a:spcBef>
              <a:buNone/>
            </a:pPr>
            <a:r>
              <a:rPr lang="cy-GB" sz="6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Byddwch yn onest</a:t>
            </a:r>
          </a:p>
          <a:p>
            <a:pPr>
              <a:lnSpc>
                <a:spcPct val="107000"/>
              </a:lnSpc>
              <a:spcBef>
                <a:spcPts val="0"/>
              </a:spcBef>
              <a:buNone/>
            </a:pPr>
            <a:r>
              <a:rPr lang="cy-GB" sz="6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Byddwch yn barod i rannu eich syniadau</a:t>
            </a:r>
          </a:p>
          <a:p>
            <a:pPr indent="0">
              <a:lnSpc>
                <a:spcPct val="107000"/>
              </a:lnSpc>
              <a:spcBef>
                <a:spcPts val="0"/>
              </a:spcBef>
              <a:buNone/>
            </a:pPr>
            <a:endParaRPr lang="cy-GB" sz="62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6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cy-GB" sz="6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Gwrandewch yn astud a byddwch yn barod i feddwl yn wahanol i’r arfer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6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cy-GB" sz="6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Rhannwch yr holl wybodaeth berthnasol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6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cy-GB" sz="6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Ceisiwch gyfathrebu’n amserol ac yn gryno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6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cy-GB" sz="6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Dysgwch sut i ddefnyddio technoleg y cyfarfod (a chofiwch ofyn os nad ydych </a:t>
            </a:r>
            <a:br>
              <a:rPr lang="cy-GB" sz="6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y-GB" sz="6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yn siŵr)</a:t>
            </a:r>
          </a:p>
          <a:p>
            <a:pPr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cy-GB" sz="6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Bef>
                <a:spcPts val="0"/>
              </a:spcBef>
              <a:buNone/>
            </a:pPr>
            <a:r>
              <a:rPr lang="cy-GB" sz="6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Peidiwch â diystyru unrhyw syniadau</a:t>
            </a:r>
          </a:p>
          <a:p>
            <a:pPr>
              <a:lnSpc>
                <a:spcPct val="107000"/>
              </a:lnSpc>
              <a:spcBef>
                <a:spcPts val="0"/>
              </a:spcBef>
              <a:buNone/>
            </a:pPr>
            <a:r>
              <a:rPr lang="cy-GB" sz="6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Rhowch yr un chwarae teg i bob cyfranogwr gael lleisio ei farn</a:t>
            </a:r>
          </a:p>
          <a:p>
            <a:pPr>
              <a:lnSpc>
                <a:spcPct val="107000"/>
              </a:lnSpc>
              <a:spcBef>
                <a:spcPts val="0"/>
              </a:spcBef>
              <a:buNone/>
            </a:pPr>
            <a:r>
              <a:rPr lang="cy-GB" sz="6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Ceisiwch beidio â defnyddio jargon</a:t>
            </a:r>
          </a:p>
          <a:p>
            <a:pPr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56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64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cy-GB" sz="6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Rydym yn ymrwymedig i weithredu fel: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cy-GB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y-GB" sz="6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Unigolion, sy’n derbyn ein cyfrifoldeb personol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y-GB" sz="6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Tîm cyfan, a bod yn enghraifft i gydweithwyr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y-GB" sz="6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Rhan greiddiol o arfer ein sefydliad i gydymffurfio’n gyfreithiol neu’n wirfoddol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y-GB" sz="6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Eiriolwyr ac arloeswyr, a chael caniatâd y rheolwyr i fynd y tu hwnt i isafswm y gofynion cydymffurfio</a:t>
            </a:r>
          </a:p>
          <a:p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822" y="50524"/>
            <a:ext cx="2076452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718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9EC83A3F498543929A83DCF95C0A5E" ma:contentTypeVersion="12" ma:contentTypeDescription="Create a new document." ma:contentTypeScope="" ma:versionID="ffedba49e41564649952f3f6d2691faf">
  <xsd:schema xmlns:xsd="http://www.w3.org/2001/XMLSchema" xmlns:xs="http://www.w3.org/2001/XMLSchema" xmlns:p="http://schemas.microsoft.com/office/2006/metadata/properties" xmlns:ns2="3fb549b9-3563-4fd0-8b39-38cd8a9a19eb" xmlns:ns3="bf0dc320-b31f-45b4-ac43-8218b7f56e23" targetNamespace="http://schemas.microsoft.com/office/2006/metadata/properties" ma:root="true" ma:fieldsID="6cb03913f756735574db4a1ef6c01850" ns2:_="" ns3:_="">
    <xsd:import namespace="3fb549b9-3563-4fd0-8b39-38cd8a9a19eb"/>
    <xsd:import namespace="bf0dc320-b31f-45b4-ac43-8218b7f56e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b549b9-3563-4fd0-8b39-38cd8a9a19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0dc320-b31f-45b4-ac43-8218b7f56e2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CEDD5E-8B79-46BB-B101-AE84FC16DFA3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bf0dc320-b31f-45b4-ac43-8218b7f56e2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3fb549b9-3563-4fd0-8b39-38cd8a9a19e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7496A3B-AC93-4644-988C-905DB32750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b549b9-3563-4fd0-8b39-38cd8a9a19eb"/>
    <ds:schemaRef ds:uri="bf0dc320-b31f-45b4-ac43-8218b7f56e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8041F2B-82B7-4929-BF5C-7673376EF8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1557</Words>
  <Application>Microsoft Macintosh PowerPoint</Application>
  <PresentationFormat>On-screen Show (4:3)</PresentationFormat>
  <Paragraphs>137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Wingdings</vt:lpstr>
      <vt:lpstr>Wingdings 3</vt:lpstr>
      <vt:lpstr>Wisp</vt:lpstr>
      <vt:lpstr>PowerPoint Presentation</vt:lpstr>
      <vt:lpstr>Beth ydy ni’n mynd i’w wneud?</vt:lpstr>
      <vt:lpstr>Pam rydyn ni’n mynd i wneud hyn?</vt:lpstr>
      <vt:lpstr> Beth yw ein themâu?</vt:lpstr>
      <vt:lpstr> Pam dewis y themâu hyn?</vt:lpstr>
      <vt:lpstr>Deddf Llesiant Cenedlaethau’r Dyfodol (Cymru) 2015</vt:lpstr>
      <vt:lpstr>Sut y byddwn ni’n gwneud hyn?</vt:lpstr>
      <vt:lpstr>PowerPoint Presentation</vt:lpstr>
      <vt:lpstr>Rheolau Sylfaenol a Chyngor</vt:lpstr>
      <vt:lpstr>Cychwyn arni… Un Byd, Tri gair…</vt:lpstr>
      <vt:lpstr>Thema 1 – Datgarboneiddio (dileu tanwydd ffosil yn raddol)</vt:lpstr>
      <vt:lpstr>Thema 1 – Datgarboneiddio (dileu tanwydd ffosil yn raddol)</vt:lpstr>
      <vt:lpstr>Thema 1 – Datgarboneiddio (dileu tanwydd ffosil yn raddol)</vt:lpstr>
      <vt:lpstr>Thema 1 – Datgarboneiddio (dileu tanwydd ffosil yn raddol)</vt:lpstr>
      <vt:lpstr>PowerPoint Presentation</vt:lpstr>
      <vt:lpstr>PowerPoint Presentation</vt:lpstr>
      <vt:lpstr>PowerPoint Presentation</vt:lpstr>
      <vt:lpstr>Egwyl Fer</vt:lpstr>
      <vt:lpstr>Thema 3: Defnyddio Adnoddau’n Effeithlon / Dim Gwastraff</vt:lpstr>
      <vt:lpstr>PowerPoint Presentation</vt:lpstr>
      <vt:lpstr>PowerPoint Presentation</vt:lpstr>
      <vt:lpstr>Mynd gam ymhellach…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Hayley Jenney</dc:creator>
  <cp:lastModifiedBy>Hayley Jenney</cp:lastModifiedBy>
  <cp:revision>5</cp:revision>
  <dcterms:created xsi:type="dcterms:W3CDTF">2022-03-14T09:51:05Z</dcterms:created>
  <dcterms:modified xsi:type="dcterms:W3CDTF">2022-04-06T15:19:43Z</dcterms:modified>
</cp:coreProperties>
</file>